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7" r:id="rId2"/>
    <p:sldId id="964" r:id="rId3"/>
    <p:sldId id="258" r:id="rId4"/>
    <p:sldId id="1702" r:id="rId5"/>
    <p:sldId id="1678" r:id="rId6"/>
    <p:sldId id="259" r:id="rId7"/>
    <p:sldId id="260" r:id="rId8"/>
    <p:sldId id="1703" r:id="rId9"/>
    <p:sldId id="965" r:id="rId10"/>
    <p:sldId id="1704" r:id="rId11"/>
    <p:sldId id="1700" r:id="rId12"/>
    <p:sldId id="1679" r:id="rId13"/>
    <p:sldId id="267" r:id="rId14"/>
    <p:sldId id="1705" r:id="rId15"/>
    <p:sldId id="1719" r:id="rId16"/>
    <p:sldId id="1715" r:id="rId17"/>
    <p:sldId id="1677" r:id="rId18"/>
    <p:sldId id="1706" r:id="rId19"/>
    <p:sldId id="1720" r:id="rId20"/>
    <p:sldId id="1718" r:id="rId21"/>
    <p:sldId id="1680" r:id="rId22"/>
    <p:sldId id="1707" r:id="rId23"/>
    <p:sldId id="1708" r:id="rId24"/>
    <p:sldId id="1716" r:id="rId25"/>
    <p:sldId id="1712" r:id="rId26"/>
    <p:sldId id="1710" r:id="rId27"/>
    <p:sldId id="1709" r:id="rId28"/>
    <p:sldId id="1711" r:id="rId29"/>
    <p:sldId id="1687" r:id="rId30"/>
    <p:sldId id="1688" r:id="rId31"/>
    <p:sldId id="1714" r:id="rId32"/>
    <p:sldId id="1689" r:id="rId33"/>
    <p:sldId id="1683" r:id="rId34"/>
    <p:sldId id="1694" r:id="rId35"/>
    <p:sldId id="1692" r:id="rId36"/>
    <p:sldId id="1721" r:id="rId37"/>
    <p:sldId id="1646" r:id="rId38"/>
    <p:sldId id="1665" r:id="rId39"/>
    <p:sldId id="1650" r:id="rId40"/>
    <p:sldId id="1651" r:id="rId41"/>
    <p:sldId id="1652" r:id="rId42"/>
    <p:sldId id="1654" r:id="rId43"/>
    <p:sldId id="1666" r:id="rId44"/>
    <p:sldId id="681" r:id="rId45"/>
    <p:sldId id="27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B5686-1C3E-1801-9E5E-2865921C221D}" name="Jake Stimell" initials="JS" userId="S::jakes@respectability.org::4cf06fd0-5246-4e7e-a6bf-a6d56aa42f00" providerId="AD"/>
  <p188:author id="{2F2BD7EA-A27F-DF92-7493-E75F087D45F6}" name="Ariel Simms" initials="AS" userId="S::ariels@respectability.org::1160be23-2c39-4854-b33f-093f9fe069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81BE97-A951-1136-B816-30811CA5E987}" v="29" dt="2024-02-15T15:27:06.216"/>
    <p1510:client id="{EDE5DE7B-A284-43F5-9EB0-337B950B48CF}" v="154" dt="2024-02-16T14:14:44.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6247" autoAdjust="0"/>
  </p:normalViewPr>
  <p:slideViewPr>
    <p:cSldViewPr snapToGrid="0">
      <p:cViewPr varScale="1">
        <p:scale>
          <a:sx n="66" d="100"/>
          <a:sy n="66" d="100"/>
        </p:scale>
        <p:origin x="1038" y="72"/>
      </p:cViewPr>
      <p:guideLst/>
    </p:cSldViewPr>
  </p:slideViewPr>
  <p:notesTextViewPr>
    <p:cViewPr>
      <p:scale>
        <a:sx n="1" d="1"/>
        <a:sy n="1" d="1"/>
      </p:scale>
      <p:origin x="0" y="0"/>
    </p:cViewPr>
  </p:notesTextViewPr>
  <p:sorterViewPr>
    <p:cViewPr>
      <p:scale>
        <a:sx n="100" d="100"/>
        <a:sy n="100" d="100"/>
      </p:scale>
      <p:origin x="0" y="-49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3BDBC0-7F2F-4169-ADE9-35B786A01D77}" type="doc">
      <dgm:prSet loTypeId="urn:microsoft.com/office/officeart/2005/8/layout/rings+Icon" loCatId="relationship" qsTypeId="urn:microsoft.com/office/officeart/2005/8/quickstyle/simple1" qsCatId="simple" csTypeId="urn:microsoft.com/office/officeart/2005/8/colors/colorful4" csCatId="colorful" phldr="1"/>
      <dgm:spPr/>
    </dgm:pt>
    <dgm:pt modelId="{17FF7063-0791-42E5-A82E-98BC4452ED2A}">
      <dgm:prSet phldrT="[Text]" custT="1"/>
      <dgm:spPr/>
      <dgm:t>
        <a:bodyPr/>
        <a:lstStyle/>
        <a:p>
          <a:r>
            <a:rPr lang="en-US" sz="2400" b="1">
              <a:latin typeface="Tahoma" panose="020B0604030504040204" pitchFamily="34" charset="0"/>
              <a:ea typeface="Tahoma" panose="020B0604030504040204" pitchFamily="34" charset="0"/>
              <a:cs typeface="Tahoma" panose="020B0604030504040204" pitchFamily="34" charset="0"/>
            </a:rPr>
            <a:t>Physical/Mobility</a:t>
          </a:r>
        </a:p>
      </dgm:t>
    </dgm:pt>
    <dgm:pt modelId="{DCA8226C-CAAC-4005-9268-245ACE52071D}" type="parTrans" cxnId="{B61E97FD-3BA8-47C5-9DEB-3C3604AA9501}">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E469B0D3-82A2-4F7B-9835-A749DE54D7CD}" type="sibTrans" cxnId="{B61E97FD-3BA8-47C5-9DEB-3C3604AA9501}">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828E50CB-46F4-4474-988F-9D2A556C313F}">
      <dgm:prSet phldrT="[Text]" custT="1"/>
      <dgm:spPr/>
      <dgm:t>
        <a:bodyPr/>
        <a:lstStyle/>
        <a:p>
          <a:r>
            <a:rPr lang="en-US" sz="2400" b="1">
              <a:latin typeface="Tahoma" panose="020B0604030504040204" pitchFamily="34" charset="0"/>
              <a:ea typeface="Tahoma" panose="020B0604030504040204" pitchFamily="34" charset="0"/>
              <a:cs typeface="Tahoma" panose="020B0604030504040204" pitchFamily="34" charset="0"/>
            </a:rPr>
            <a:t>Sensory</a:t>
          </a:r>
        </a:p>
      </dgm:t>
    </dgm:pt>
    <dgm:pt modelId="{ABA46D90-9FB3-43B7-9F20-6CCCDA8EC01A}" type="parTrans" cxnId="{3A3BED12-0AD9-4B6D-A00A-80EA87CD901D}">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27B716ED-775F-4539-8564-43ECDD24CD4A}" type="sibTrans" cxnId="{3A3BED12-0AD9-4B6D-A00A-80EA87CD901D}">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38F810C5-68FE-4329-A92D-BCDB88FD567C}">
      <dgm:prSet phldrT="[Text]" custT="1"/>
      <dgm:spPr/>
      <dgm:t>
        <a:bodyPr/>
        <a:lstStyle/>
        <a:p>
          <a:r>
            <a:rPr lang="en-US" sz="2400" b="1">
              <a:latin typeface="Tahoma" panose="020B0604030504040204" pitchFamily="34" charset="0"/>
              <a:ea typeface="Tahoma" panose="020B0604030504040204" pitchFamily="34" charset="0"/>
              <a:cs typeface="Tahoma" panose="020B0604030504040204" pitchFamily="34" charset="0"/>
            </a:rPr>
            <a:t>Mental Health</a:t>
          </a:r>
        </a:p>
      </dgm:t>
    </dgm:pt>
    <dgm:pt modelId="{2037F56C-62BE-4D65-90F7-7665983711DC}" type="parTrans" cxnId="{7A4E48C2-DA7A-47DF-9F14-5C466BF3E343}">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9FA34E38-EAE1-4534-8A35-2E85993A7A3D}" type="sibTrans" cxnId="{7A4E48C2-DA7A-47DF-9F14-5C466BF3E343}">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260CD1E7-39DA-4B37-9264-CB147BE8871C}">
      <dgm:prSet phldrT="[Text]" custT="1"/>
      <dgm:spPr/>
      <dgm:t>
        <a:bodyPr/>
        <a:lstStyle/>
        <a:p>
          <a:r>
            <a:rPr lang="en-US" sz="2400" b="1">
              <a:latin typeface="Tahoma" panose="020B0604030504040204" pitchFamily="34" charset="0"/>
              <a:ea typeface="Tahoma" panose="020B0604030504040204" pitchFamily="34" charset="0"/>
              <a:cs typeface="Tahoma" panose="020B0604030504040204" pitchFamily="34" charset="0"/>
            </a:rPr>
            <a:t>Developmental</a:t>
          </a:r>
        </a:p>
      </dgm:t>
    </dgm:pt>
    <dgm:pt modelId="{65D83B82-EF0C-4732-8483-D630B6FCFAFE}" type="parTrans" cxnId="{691D2CDC-ED0A-4634-A913-0622A908C0A4}">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600922A6-0A7F-4ED8-BCCA-EA7C3289DF9F}" type="sibTrans" cxnId="{691D2CDC-ED0A-4634-A913-0622A908C0A4}">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5BA1C1EC-A1D6-4473-9560-60DC88C85F70}">
      <dgm:prSet phldrT="[Text]" custT="1"/>
      <dgm:spPr/>
      <dgm:t>
        <a:bodyPr/>
        <a:lstStyle/>
        <a:p>
          <a:r>
            <a:rPr lang="en-US" sz="2400" b="1">
              <a:latin typeface="Tahoma" panose="020B0604030504040204" pitchFamily="34" charset="0"/>
              <a:ea typeface="Tahoma" panose="020B0604030504040204" pitchFamily="34" charset="0"/>
              <a:cs typeface="Tahoma" panose="020B0604030504040204" pitchFamily="34" charset="0"/>
            </a:rPr>
            <a:t>Age-Related</a:t>
          </a:r>
        </a:p>
      </dgm:t>
    </dgm:pt>
    <dgm:pt modelId="{E28B0294-4545-4727-BC36-FCE850C59C45}" type="parTrans" cxnId="{28A8BC88-FAFC-4F84-A581-58FD7E069C80}">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FAE0B68F-884D-4EAC-829B-80A5D186B420}" type="sibTrans" cxnId="{28A8BC88-FAFC-4F84-A581-58FD7E069C80}">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223A317F-FD9C-48CC-A1ED-1513A3F12C46}">
      <dgm:prSet phldrT="[Text]" custT="1"/>
      <dgm:spPr/>
      <dgm:t>
        <a:bodyPr/>
        <a:lstStyle/>
        <a:p>
          <a:r>
            <a:rPr lang="en-US" sz="2400" b="1">
              <a:latin typeface="Tahoma" panose="020B0604030504040204" pitchFamily="34" charset="0"/>
              <a:ea typeface="Tahoma" panose="020B0604030504040204" pitchFamily="34" charset="0"/>
              <a:cs typeface="Tahoma" panose="020B0604030504040204" pitchFamily="34" charset="0"/>
            </a:rPr>
            <a:t>Chronic Health Conditions</a:t>
          </a:r>
        </a:p>
      </dgm:t>
    </dgm:pt>
    <dgm:pt modelId="{6147C7BE-FCE1-4A00-BCEE-C927F24580FB}" type="parTrans" cxnId="{35377F4B-E094-44E3-B761-69FAFF0438B9}">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D6404174-982F-4BD1-B60E-477FA5A5BC8F}" type="sibTrans" cxnId="{35377F4B-E094-44E3-B761-69FAFF0438B9}">
      <dgm:prSet/>
      <dgm:spPr/>
      <dgm:t>
        <a:bodyPr/>
        <a:lstStyle/>
        <a:p>
          <a:endParaRPr lang="en-US" sz="3200" b="1">
            <a:latin typeface="Tahoma" panose="020B0604030504040204" pitchFamily="34" charset="0"/>
            <a:ea typeface="Tahoma" panose="020B0604030504040204" pitchFamily="34" charset="0"/>
            <a:cs typeface="Tahoma" panose="020B0604030504040204" pitchFamily="34" charset="0"/>
          </a:endParaRPr>
        </a:p>
      </dgm:t>
    </dgm:pt>
    <dgm:pt modelId="{1780B6A9-DD43-4BFA-8D40-83C6927AB64D}">
      <dgm:prSet phldrT="[Text]" custT="1"/>
      <dgm:spPr/>
      <dgm:t>
        <a:bodyPr/>
        <a:lstStyle/>
        <a:p>
          <a:r>
            <a:rPr lang="en-US" sz="2400" b="1">
              <a:latin typeface="Tahoma" panose="020B0604030504040204" pitchFamily="34" charset="0"/>
              <a:ea typeface="Tahoma" panose="020B0604030504040204" pitchFamily="34" charset="0"/>
              <a:cs typeface="Tahoma" panose="020B0604030504040204" pitchFamily="34" charset="0"/>
            </a:rPr>
            <a:t>Communication and Cognitive</a:t>
          </a:r>
        </a:p>
      </dgm:t>
    </dgm:pt>
    <dgm:pt modelId="{6A7D6C28-3470-4488-90CB-505BA9A8DD53}" type="parTrans" cxnId="{0ABAB2E5-9DB8-4F83-9F96-3DEB4BBB1C66}">
      <dgm:prSet/>
      <dgm:spPr/>
      <dgm:t>
        <a:bodyPr/>
        <a:lstStyle/>
        <a:p>
          <a:endParaRPr lang="en-US" sz="1600" b="1"/>
        </a:p>
      </dgm:t>
    </dgm:pt>
    <dgm:pt modelId="{E774CAD8-151F-470B-BCAA-FE0D4466C433}" type="sibTrans" cxnId="{0ABAB2E5-9DB8-4F83-9F96-3DEB4BBB1C66}">
      <dgm:prSet/>
      <dgm:spPr/>
      <dgm:t>
        <a:bodyPr/>
        <a:lstStyle/>
        <a:p>
          <a:endParaRPr lang="en-US" sz="1600" b="1"/>
        </a:p>
      </dgm:t>
    </dgm:pt>
    <dgm:pt modelId="{DC5F8CD1-A12D-45D8-868A-044D6996F333}" type="pres">
      <dgm:prSet presAssocID="{D13BDBC0-7F2F-4169-ADE9-35B786A01D77}" presName="Name0" presStyleCnt="0">
        <dgm:presLayoutVars>
          <dgm:chMax val="7"/>
          <dgm:dir/>
          <dgm:resizeHandles val="exact"/>
        </dgm:presLayoutVars>
      </dgm:prSet>
      <dgm:spPr/>
    </dgm:pt>
    <dgm:pt modelId="{4E8AE17B-686D-4C70-AA54-0FCF2CE41272}" type="pres">
      <dgm:prSet presAssocID="{D13BDBC0-7F2F-4169-ADE9-35B786A01D77}" presName="ellipse1" presStyleLbl="vennNode1" presStyleIdx="0" presStyleCnt="7">
        <dgm:presLayoutVars>
          <dgm:bulletEnabled val="1"/>
        </dgm:presLayoutVars>
      </dgm:prSet>
      <dgm:spPr/>
    </dgm:pt>
    <dgm:pt modelId="{4989A91A-FA26-4486-A4B7-164000F70824}" type="pres">
      <dgm:prSet presAssocID="{D13BDBC0-7F2F-4169-ADE9-35B786A01D77}" presName="ellipse2" presStyleLbl="vennNode1" presStyleIdx="1" presStyleCnt="7">
        <dgm:presLayoutVars>
          <dgm:bulletEnabled val="1"/>
        </dgm:presLayoutVars>
      </dgm:prSet>
      <dgm:spPr/>
    </dgm:pt>
    <dgm:pt modelId="{486FE920-8B34-441C-A58D-09E4C1340D16}" type="pres">
      <dgm:prSet presAssocID="{D13BDBC0-7F2F-4169-ADE9-35B786A01D77}" presName="ellipse3" presStyleLbl="vennNode1" presStyleIdx="2" presStyleCnt="7">
        <dgm:presLayoutVars>
          <dgm:bulletEnabled val="1"/>
        </dgm:presLayoutVars>
      </dgm:prSet>
      <dgm:spPr/>
    </dgm:pt>
    <dgm:pt modelId="{05675BFA-B8E9-488E-92D1-CA2CBEC9C8E4}" type="pres">
      <dgm:prSet presAssocID="{D13BDBC0-7F2F-4169-ADE9-35B786A01D77}" presName="ellipse4" presStyleLbl="vennNode1" presStyleIdx="3" presStyleCnt="7">
        <dgm:presLayoutVars>
          <dgm:bulletEnabled val="1"/>
        </dgm:presLayoutVars>
      </dgm:prSet>
      <dgm:spPr/>
    </dgm:pt>
    <dgm:pt modelId="{FE9881B8-5D7D-4828-890D-A61929F0AD13}" type="pres">
      <dgm:prSet presAssocID="{D13BDBC0-7F2F-4169-ADE9-35B786A01D77}" presName="ellipse5" presStyleLbl="vennNode1" presStyleIdx="4" presStyleCnt="7">
        <dgm:presLayoutVars>
          <dgm:bulletEnabled val="1"/>
        </dgm:presLayoutVars>
      </dgm:prSet>
      <dgm:spPr/>
    </dgm:pt>
    <dgm:pt modelId="{41D2575C-80F0-465C-B2F5-DB27AB6C4E10}" type="pres">
      <dgm:prSet presAssocID="{D13BDBC0-7F2F-4169-ADE9-35B786A01D77}" presName="ellipse6" presStyleLbl="vennNode1" presStyleIdx="5" presStyleCnt="7">
        <dgm:presLayoutVars>
          <dgm:bulletEnabled val="1"/>
        </dgm:presLayoutVars>
      </dgm:prSet>
      <dgm:spPr/>
    </dgm:pt>
    <dgm:pt modelId="{6E1DFC15-1E9A-4951-BE64-6EBECD87493D}" type="pres">
      <dgm:prSet presAssocID="{D13BDBC0-7F2F-4169-ADE9-35B786A01D77}" presName="ellipse7" presStyleLbl="vennNode1" presStyleIdx="6" presStyleCnt="7">
        <dgm:presLayoutVars>
          <dgm:bulletEnabled val="1"/>
        </dgm:presLayoutVars>
      </dgm:prSet>
      <dgm:spPr/>
    </dgm:pt>
  </dgm:ptLst>
  <dgm:cxnLst>
    <dgm:cxn modelId="{75725E04-AB9B-49F0-A9D3-F2CE1D023552}" type="presOf" srcId="{223A317F-FD9C-48CC-A1ED-1513A3F12C46}" destId="{41D2575C-80F0-465C-B2F5-DB27AB6C4E10}" srcOrd="0" destOrd="0" presId="urn:microsoft.com/office/officeart/2005/8/layout/rings+Icon"/>
    <dgm:cxn modelId="{3A3BED12-0AD9-4B6D-A00A-80EA87CD901D}" srcId="{D13BDBC0-7F2F-4169-ADE9-35B786A01D77}" destId="{828E50CB-46F4-4474-988F-9D2A556C313F}" srcOrd="1" destOrd="0" parTransId="{ABA46D90-9FB3-43B7-9F20-6CCCDA8EC01A}" sibTransId="{27B716ED-775F-4539-8564-43ECDD24CD4A}"/>
    <dgm:cxn modelId="{457E0419-DCF1-4E8B-87AF-5501E234BC9D}" type="presOf" srcId="{1780B6A9-DD43-4BFA-8D40-83C6927AB64D}" destId="{486FE920-8B34-441C-A58D-09E4C1340D16}" srcOrd="0" destOrd="0" presId="urn:microsoft.com/office/officeart/2005/8/layout/rings+Icon"/>
    <dgm:cxn modelId="{2C7B5648-CC8E-4466-BF37-B09D25FAC335}" type="presOf" srcId="{17FF7063-0791-42E5-A82E-98BC4452ED2A}" destId="{4E8AE17B-686D-4C70-AA54-0FCF2CE41272}" srcOrd="0" destOrd="0" presId="urn:microsoft.com/office/officeart/2005/8/layout/rings+Icon"/>
    <dgm:cxn modelId="{35377F4B-E094-44E3-B761-69FAFF0438B9}" srcId="{D13BDBC0-7F2F-4169-ADE9-35B786A01D77}" destId="{223A317F-FD9C-48CC-A1ED-1513A3F12C46}" srcOrd="5" destOrd="0" parTransId="{6147C7BE-FCE1-4A00-BCEE-C927F24580FB}" sibTransId="{D6404174-982F-4BD1-B60E-477FA5A5BC8F}"/>
    <dgm:cxn modelId="{B2515E76-1214-4855-83CC-29AF4C663C6E}" type="presOf" srcId="{5BA1C1EC-A1D6-4473-9560-60DC88C85F70}" destId="{6E1DFC15-1E9A-4951-BE64-6EBECD87493D}" srcOrd="0" destOrd="0" presId="urn:microsoft.com/office/officeart/2005/8/layout/rings+Icon"/>
    <dgm:cxn modelId="{92AB9B81-3D3D-4F4A-9D6C-AF6ECBDADD5A}" type="presOf" srcId="{260CD1E7-39DA-4B37-9264-CB147BE8871C}" destId="{FE9881B8-5D7D-4828-890D-A61929F0AD13}" srcOrd="0" destOrd="0" presId="urn:microsoft.com/office/officeart/2005/8/layout/rings+Icon"/>
    <dgm:cxn modelId="{28A8BC88-FAFC-4F84-A581-58FD7E069C80}" srcId="{D13BDBC0-7F2F-4169-ADE9-35B786A01D77}" destId="{5BA1C1EC-A1D6-4473-9560-60DC88C85F70}" srcOrd="6" destOrd="0" parTransId="{E28B0294-4545-4727-BC36-FCE850C59C45}" sibTransId="{FAE0B68F-884D-4EAC-829B-80A5D186B420}"/>
    <dgm:cxn modelId="{92CA4EBD-3322-4C33-9A6F-0B8A999B7AFA}" type="presOf" srcId="{D13BDBC0-7F2F-4169-ADE9-35B786A01D77}" destId="{DC5F8CD1-A12D-45D8-868A-044D6996F333}" srcOrd="0" destOrd="0" presId="urn:microsoft.com/office/officeart/2005/8/layout/rings+Icon"/>
    <dgm:cxn modelId="{7A4E48C2-DA7A-47DF-9F14-5C466BF3E343}" srcId="{D13BDBC0-7F2F-4169-ADE9-35B786A01D77}" destId="{38F810C5-68FE-4329-A92D-BCDB88FD567C}" srcOrd="3" destOrd="0" parTransId="{2037F56C-62BE-4D65-90F7-7665983711DC}" sibTransId="{9FA34E38-EAE1-4534-8A35-2E85993A7A3D}"/>
    <dgm:cxn modelId="{A76F83D1-63B3-4B2C-8D6D-FD73009E2B5E}" type="presOf" srcId="{38F810C5-68FE-4329-A92D-BCDB88FD567C}" destId="{05675BFA-B8E9-488E-92D1-CA2CBEC9C8E4}" srcOrd="0" destOrd="0" presId="urn:microsoft.com/office/officeart/2005/8/layout/rings+Icon"/>
    <dgm:cxn modelId="{03E89AD8-A0A1-40DB-BACC-270B32044CE6}" type="presOf" srcId="{828E50CB-46F4-4474-988F-9D2A556C313F}" destId="{4989A91A-FA26-4486-A4B7-164000F70824}" srcOrd="0" destOrd="0" presId="urn:microsoft.com/office/officeart/2005/8/layout/rings+Icon"/>
    <dgm:cxn modelId="{691D2CDC-ED0A-4634-A913-0622A908C0A4}" srcId="{D13BDBC0-7F2F-4169-ADE9-35B786A01D77}" destId="{260CD1E7-39DA-4B37-9264-CB147BE8871C}" srcOrd="4" destOrd="0" parTransId="{65D83B82-EF0C-4732-8483-D630B6FCFAFE}" sibTransId="{600922A6-0A7F-4ED8-BCCA-EA7C3289DF9F}"/>
    <dgm:cxn modelId="{0ABAB2E5-9DB8-4F83-9F96-3DEB4BBB1C66}" srcId="{D13BDBC0-7F2F-4169-ADE9-35B786A01D77}" destId="{1780B6A9-DD43-4BFA-8D40-83C6927AB64D}" srcOrd="2" destOrd="0" parTransId="{6A7D6C28-3470-4488-90CB-505BA9A8DD53}" sibTransId="{E774CAD8-151F-470B-BCAA-FE0D4466C433}"/>
    <dgm:cxn modelId="{B61E97FD-3BA8-47C5-9DEB-3C3604AA9501}" srcId="{D13BDBC0-7F2F-4169-ADE9-35B786A01D77}" destId="{17FF7063-0791-42E5-A82E-98BC4452ED2A}" srcOrd="0" destOrd="0" parTransId="{DCA8226C-CAAC-4005-9268-245ACE52071D}" sibTransId="{E469B0D3-82A2-4F7B-9835-A749DE54D7CD}"/>
    <dgm:cxn modelId="{5D697A94-C927-4FD1-B069-0E967B750759}" type="presParOf" srcId="{DC5F8CD1-A12D-45D8-868A-044D6996F333}" destId="{4E8AE17B-686D-4C70-AA54-0FCF2CE41272}" srcOrd="0" destOrd="0" presId="urn:microsoft.com/office/officeart/2005/8/layout/rings+Icon"/>
    <dgm:cxn modelId="{87AC4008-DF9E-42F8-994D-2AC386ED9F8B}" type="presParOf" srcId="{DC5F8CD1-A12D-45D8-868A-044D6996F333}" destId="{4989A91A-FA26-4486-A4B7-164000F70824}" srcOrd="1" destOrd="0" presId="urn:microsoft.com/office/officeart/2005/8/layout/rings+Icon"/>
    <dgm:cxn modelId="{4E200C21-EA8F-47B7-AA84-489E7F18D58F}" type="presParOf" srcId="{DC5F8CD1-A12D-45D8-868A-044D6996F333}" destId="{486FE920-8B34-441C-A58D-09E4C1340D16}" srcOrd="2" destOrd="0" presId="urn:microsoft.com/office/officeart/2005/8/layout/rings+Icon"/>
    <dgm:cxn modelId="{77D41AF3-AE72-49A3-977D-3B32C2CB5BD3}" type="presParOf" srcId="{DC5F8CD1-A12D-45D8-868A-044D6996F333}" destId="{05675BFA-B8E9-488E-92D1-CA2CBEC9C8E4}" srcOrd="3" destOrd="0" presId="urn:microsoft.com/office/officeart/2005/8/layout/rings+Icon"/>
    <dgm:cxn modelId="{CE7093A0-ABA9-401F-BF42-41692290BB98}" type="presParOf" srcId="{DC5F8CD1-A12D-45D8-868A-044D6996F333}" destId="{FE9881B8-5D7D-4828-890D-A61929F0AD13}" srcOrd="4" destOrd="0" presId="urn:microsoft.com/office/officeart/2005/8/layout/rings+Icon"/>
    <dgm:cxn modelId="{2EBDE0D8-0D84-463B-BD11-F5742F7B1FBE}" type="presParOf" srcId="{DC5F8CD1-A12D-45D8-868A-044D6996F333}" destId="{41D2575C-80F0-465C-B2F5-DB27AB6C4E10}" srcOrd="5" destOrd="0" presId="urn:microsoft.com/office/officeart/2005/8/layout/rings+Icon"/>
    <dgm:cxn modelId="{76CE8531-3F1D-42B2-B0A6-C602B410BA21}" type="presParOf" srcId="{DC5F8CD1-A12D-45D8-868A-044D6996F333}" destId="{6E1DFC15-1E9A-4951-BE64-6EBECD87493D}" srcOrd="6"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F74DB8-1E35-447F-81D5-A9794032B867}"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E992CE70-FDCA-4ADC-9465-CD37C74401E2}">
      <dgm:prSet phldrT="[Text]" custT="1"/>
      <dgm:spPr/>
      <dgm:t>
        <a:bodyPr/>
        <a:lstStyle/>
        <a:p>
          <a:r>
            <a:rPr lang="en-US" sz="2800">
              <a:latin typeface="Tahoma" panose="020B0604030504040204" pitchFamily="34" charset="0"/>
              <a:ea typeface="Tahoma" panose="020B0604030504040204" pitchFamily="34" charset="0"/>
              <a:cs typeface="Tahoma" panose="020B0604030504040204" pitchFamily="34" charset="0"/>
            </a:rPr>
            <a:t>First Contact/Investigation </a:t>
          </a:r>
          <a:endParaRPr lang="en-US" sz="2800" dirty="0">
            <a:latin typeface="Tahoma" panose="020B0604030504040204" pitchFamily="34" charset="0"/>
            <a:ea typeface="Tahoma" panose="020B0604030504040204" pitchFamily="34" charset="0"/>
            <a:cs typeface="Tahoma" panose="020B0604030504040204" pitchFamily="34" charset="0"/>
          </a:endParaRPr>
        </a:p>
      </dgm:t>
    </dgm:pt>
    <dgm:pt modelId="{9B0C7309-8489-48B4-9BA4-591C7FF06680}" type="parTrans" cxnId="{571AA07E-7A26-498C-B2FF-D1F0C62FA825}">
      <dgm:prSet/>
      <dgm:spPr/>
      <dgm:t>
        <a:bodyPr/>
        <a:lstStyle/>
        <a:p>
          <a:endParaRPr lang="en-US" sz="160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1455EED9-979C-4E59-A901-EEC3E594D58F}" type="sibTrans" cxnId="{571AA07E-7A26-498C-B2FF-D1F0C62FA825}">
      <dgm:prSet/>
      <dgm:spPr/>
      <dgm:t>
        <a:bodyPr/>
        <a:lstStyle/>
        <a:p>
          <a:endParaRPr lang="en-US" sz="160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5D5804C7-02A8-426C-A1A3-FFEAC1CF5DB3}">
      <dgm:prSet phldrT="[Text]" custT="1"/>
      <dgm:spPr/>
      <dgm:t>
        <a:bodyPr/>
        <a:lstStyle/>
        <a:p>
          <a:r>
            <a:rPr lang="en-US" sz="2800">
              <a:latin typeface="Tahoma" panose="020B0604030504040204" pitchFamily="34" charset="0"/>
              <a:ea typeface="Tahoma" panose="020B0604030504040204" pitchFamily="34" charset="0"/>
              <a:cs typeface="Tahoma" panose="020B0604030504040204" pitchFamily="34" charset="0"/>
            </a:rPr>
            <a:t>Trial/Plea Agreement </a:t>
          </a:r>
          <a:endParaRPr lang="en-US" sz="2800" dirty="0">
            <a:latin typeface="Tahoma" panose="020B0604030504040204" pitchFamily="34" charset="0"/>
            <a:ea typeface="Tahoma" panose="020B0604030504040204" pitchFamily="34" charset="0"/>
            <a:cs typeface="Tahoma" panose="020B0604030504040204" pitchFamily="34" charset="0"/>
          </a:endParaRPr>
        </a:p>
      </dgm:t>
    </dgm:pt>
    <dgm:pt modelId="{8D099995-AF52-41FB-9409-73EFC0B7173B}" type="parTrans" cxnId="{A0CBBA77-F15D-4DD9-8B18-5EEC414DE31F}">
      <dgm:prSet/>
      <dgm:spPr/>
      <dgm:t>
        <a:bodyPr/>
        <a:lstStyle/>
        <a:p>
          <a:endParaRPr lang="en-US" sz="160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ADBD7874-4CC2-4BC8-8DE0-3E56BC4EAFA2}" type="sibTrans" cxnId="{A0CBBA77-F15D-4DD9-8B18-5EEC414DE31F}">
      <dgm:prSet/>
      <dgm:spPr/>
      <dgm:t>
        <a:bodyPr/>
        <a:lstStyle/>
        <a:p>
          <a:endParaRPr lang="en-US" sz="160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3AF5D8D0-6178-4651-ACAB-7388FA4601ED}">
      <dgm:prSet phldrT="[Text]" custT="1"/>
      <dgm:spPr/>
      <dgm:t>
        <a:bodyPr/>
        <a:lstStyle/>
        <a:p>
          <a:r>
            <a:rPr lang="en-US" sz="2800">
              <a:latin typeface="Tahoma" panose="020B0604030504040204" pitchFamily="34" charset="0"/>
              <a:ea typeface="Tahoma" panose="020B0604030504040204" pitchFamily="34" charset="0"/>
              <a:cs typeface="Tahoma" panose="020B0604030504040204" pitchFamily="34" charset="0"/>
            </a:rPr>
            <a:t>Notification </a:t>
          </a:r>
          <a:endParaRPr lang="en-US" sz="2800" dirty="0">
            <a:latin typeface="Tahoma" panose="020B0604030504040204" pitchFamily="34" charset="0"/>
            <a:ea typeface="Tahoma" panose="020B0604030504040204" pitchFamily="34" charset="0"/>
            <a:cs typeface="Tahoma" panose="020B0604030504040204" pitchFamily="34" charset="0"/>
          </a:endParaRPr>
        </a:p>
      </dgm:t>
    </dgm:pt>
    <dgm:pt modelId="{CB7B81A5-D7FC-4F24-BF0A-FDFBAD6BF382}" type="parTrans" cxnId="{7328B8DC-F84D-4401-AFFC-F49C30822B2E}">
      <dgm:prSet/>
      <dgm:spPr/>
      <dgm:t>
        <a:bodyPr/>
        <a:lstStyle/>
        <a:p>
          <a:endParaRPr lang="en-US" sz="160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72BF9D29-8D4F-479B-9BD1-138AE7DDDABF}" type="sibTrans" cxnId="{7328B8DC-F84D-4401-AFFC-F49C30822B2E}">
      <dgm:prSet/>
      <dgm:spPr/>
      <dgm:t>
        <a:bodyPr/>
        <a:lstStyle/>
        <a:p>
          <a:endParaRPr lang="en-US" sz="160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F9967E43-9F0E-42E4-A49E-9B11765BF5DD}">
      <dgm:prSet phldrT="[Text]" custT="1"/>
      <dgm:spPr/>
      <dgm:t>
        <a:bodyPr/>
        <a:lstStyle/>
        <a:p>
          <a:r>
            <a:rPr lang="en-US" sz="2800">
              <a:latin typeface="Tahoma" panose="020B0604030504040204" pitchFamily="34" charset="0"/>
              <a:ea typeface="Tahoma" panose="020B0604030504040204" pitchFamily="34" charset="0"/>
              <a:cs typeface="Tahoma" panose="020B0604030504040204" pitchFamily="34" charset="0"/>
            </a:rPr>
            <a:t>Healing Services </a:t>
          </a:r>
          <a:endParaRPr lang="en-US" sz="2800" dirty="0">
            <a:latin typeface="Tahoma" panose="020B0604030504040204" pitchFamily="34" charset="0"/>
            <a:ea typeface="Tahoma" panose="020B0604030504040204" pitchFamily="34" charset="0"/>
            <a:cs typeface="Tahoma" panose="020B0604030504040204" pitchFamily="34" charset="0"/>
          </a:endParaRPr>
        </a:p>
      </dgm:t>
    </dgm:pt>
    <dgm:pt modelId="{69FBE28C-E2E3-45BF-BA98-079BA63929C4}" type="parTrans" cxnId="{945ABE2C-8C1F-4D7D-9E2F-302A293C16CD}">
      <dgm:prSet/>
      <dgm:spPr/>
      <dgm:t>
        <a:bodyPr/>
        <a:lstStyle/>
        <a:p>
          <a:endParaRPr lang="en-US" sz="160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163ED04F-4652-41A3-8F64-CE200C8A9C61}" type="sibTrans" cxnId="{945ABE2C-8C1F-4D7D-9E2F-302A293C16CD}">
      <dgm:prSet/>
      <dgm:spPr/>
      <dgm:t>
        <a:bodyPr/>
        <a:lstStyle/>
        <a:p>
          <a:endParaRPr lang="en-US" sz="160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8AB59162-2D45-4E55-930E-91D8273B66A5}" type="pres">
      <dgm:prSet presAssocID="{02F74DB8-1E35-447F-81D5-A9794032B867}" presName="linear" presStyleCnt="0">
        <dgm:presLayoutVars>
          <dgm:animLvl val="lvl"/>
          <dgm:resizeHandles val="exact"/>
        </dgm:presLayoutVars>
      </dgm:prSet>
      <dgm:spPr/>
    </dgm:pt>
    <dgm:pt modelId="{8C3B9763-3BFD-4435-8EB7-AB374BF978BC}" type="pres">
      <dgm:prSet presAssocID="{E992CE70-FDCA-4ADC-9465-CD37C74401E2}" presName="parentText" presStyleLbl="node1" presStyleIdx="0" presStyleCnt="4">
        <dgm:presLayoutVars>
          <dgm:chMax val="0"/>
          <dgm:bulletEnabled val="1"/>
        </dgm:presLayoutVars>
      </dgm:prSet>
      <dgm:spPr/>
    </dgm:pt>
    <dgm:pt modelId="{51F8578F-9F5E-4C99-BB33-47BE59659DC5}" type="pres">
      <dgm:prSet presAssocID="{1455EED9-979C-4E59-A901-EEC3E594D58F}" presName="spacer" presStyleCnt="0"/>
      <dgm:spPr/>
    </dgm:pt>
    <dgm:pt modelId="{9B1070D1-5182-45D1-A218-592EE9E425BE}" type="pres">
      <dgm:prSet presAssocID="{5D5804C7-02A8-426C-A1A3-FFEAC1CF5DB3}" presName="parentText" presStyleLbl="node1" presStyleIdx="1" presStyleCnt="4">
        <dgm:presLayoutVars>
          <dgm:chMax val="0"/>
          <dgm:bulletEnabled val="1"/>
        </dgm:presLayoutVars>
      </dgm:prSet>
      <dgm:spPr/>
    </dgm:pt>
    <dgm:pt modelId="{2CBC4B2D-DF90-43AE-B555-F4219EB1405E}" type="pres">
      <dgm:prSet presAssocID="{ADBD7874-4CC2-4BC8-8DE0-3E56BC4EAFA2}" presName="spacer" presStyleCnt="0"/>
      <dgm:spPr/>
    </dgm:pt>
    <dgm:pt modelId="{59F1E797-5A23-4E05-99E0-3745172BCFF2}" type="pres">
      <dgm:prSet presAssocID="{3AF5D8D0-6178-4651-ACAB-7388FA4601ED}" presName="parentText" presStyleLbl="node1" presStyleIdx="2" presStyleCnt="4">
        <dgm:presLayoutVars>
          <dgm:chMax val="0"/>
          <dgm:bulletEnabled val="1"/>
        </dgm:presLayoutVars>
      </dgm:prSet>
      <dgm:spPr/>
    </dgm:pt>
    <dgm:pt modelId="{EC4B8D7B-1D27-4B49-847B-44EB40306EF5}" type="pres">
      <dgm:prSet presAssocID="{72BF9D29-8D4F-479B-9BD1-138AE7DDDABF}" presName="spacer" presStyleCnt="0"/>
      <dgm:spPr/>
    </dgm:pt>
    <dgm:pt modelId="{11927653-1FF0-4EB3-B93E-DA208623F4EC}" type="pres">
      <dgm:prSet presAssocID="{F9967E43-9F0E-42E4-A49E-9B11765BF5DD}" presName="parentText" presStyleLbl="node1" presStyleIdx="3" presStyleCnt="4">
        <dgm:presLayoutVars>
          <dgm:chMax val="0"/>
          <dgm:bulletEnabled val="1"/>
        </dgm:presLayoutVars>
      </dgm:prSet>
      <dgm:spPr/>
    </dgm:pt>
  </dgm:ptLst>
  <dgm:cxnLst>
    <dgm:cxn modelId="{7C43B22C-3ABC-400A-B678-4E73104A1659}" type="presOf" srcId="{3AF5D8D0-6178-4651-ACAB-7388FA4601ED}" destId="{59F1E797-5A23-4E05-99E0-3745172BCFF2}" srcOrd="0" destOrd="0" presId="urn:microsoft.com/office/officeart/2005/8/layout/vList2"/>
    <dgm:cxn modelId="{945ABE2C-8C1F-4D7D-9E2F-302A293C16CD}" srcId="{02F74DB8-1E35-447F-81D5-A9794032B867}" destId="{F9967E43-9F0E-42E4-A49E-9B11765BF5DD}" srcOrd="3" destOrd="0" parTransId="{69FBE28C-E2E3-45BF-BA98-079BA63929C4}" sibTransId="{163ED04F-4652-41A3-8F64-CE200C8A9C61}"/>
    <dgm:cxn modelId="{A0CBBA77-F15D-4DD9-8B18-5EEC414DE31F}" srcId="{02F74DB8-1E35-447F-81D5-A9794032B867}" destId="{5D5804C7-02A8-426C-A1A3-FFEAC1CF5DB3}" srcOrd="1" destOrd="0" parTransId="{8D099995-AF52-41FB-9409-73EFC0B7173B}" sibTransId="{ADBD7874-4CC2-4BC8-8DE0-3E56BC4EAFA2}"/>
    <dgm:cxn modelId="{571AA07E-7A26-498C-B2FF-D1F0C62FA825}" srcId="{02F74DB8-1E35-447F-81D5-A9794032B867}" destId="{E992CE70-FDCA-4ADC-9465-CD37C74401E2}" srcOrd="0" destOrd="0" parTransId="{9B0C7309-8489-48B4-9BA4-591C7FF06680}" sibTransId="{1455EED9-979C-4E59-A901-EEC3E594D58F}"/>
    <dgm:cxn modelId="{7AC9FCA6-DFD0-4CE2-8A43-B6F128A6D6DB}" type="presOf" srcId="{5D5804C7-02A8-426C-A1A3-FFEAC1CF5DB3}" destId="{9B1070D1-5182-45D1-A218-592EE9E425BE}" srcOrd="0" destOrd="0" presId="urn:microsoft.com/office/officeart/2005/8/layout/vList2"/>
    <dgm:cxn modelId="{EAF327CB-71DD-4CF1-8DA1-4B0318443825}" type="presOf" srcId="{E992CE70-FDCA-4ADC-9465-CD37C74401E2}" destId="{8C3B9763-3BFD-4435-8EB7-AB374BF978BC}" srcOrd="0" destOrd="0" presId="urn:microsoft.com/office/officeart/2005/8/layout/vList2"/>
    <dgm:cxn modelId="{46484DD9-8FA9-4521-AAAD-F44DAA7F213B}" type="presOf" srcId="{02F74DB8-1E35-447F-81D5-A9794032B867}" destId="{8AB59162-2D45-4E55-930E-91D8273B66A5}" srcOrd="0" destOrd="0" presId="urn:microsoft.com/office/officeart/2005/8/layout/vList2"/>
    <dgm:cxn modelId="{7328B8DC-F84D-4401-AFFC-F49C30822B2E}" srcId="{02F74DB8-1E35-447F-81D5-A9794032B867}" destId="{3AF5D8D0-6178-4651-ACAB-7388FA4601ED}" srcOrd="2" destOrd="0" parTransId="{CB7B81A5-D7FC-4F24-BF0A-FDFBAD6BF382}" sibTransId="{72BF9D29-8D4F-479B-9BD1-138AE7DDDABF}"/>
    <dgm:cxn modelId="{FAFD8EF7-9BD7-40DA-AC62-3F5B9AF9FA41}" type="presOf" srcId="{F9967E43-9F0E-42E4-A49E-9B11765BF5DD}" destId="{11927653-1FF0-4EB3-B93E-DA208623F4EC}" srcOrd="0" destOrd="0" presId="urn:microsoft.com/office/officeart/2005/8/layout/vList2"/>
    <dgm:cxn modelId="{D3FA7C68-F939-4AA5-A57E-8D70AF1F8DCF}" type="presParOf" srcId="{8AB59162-2D45-4E55-930E-91D8273B66A5}" destId="{8C3B9763-3BFD-4435-8EB7-AB374BF978BC}" srcOrd="0" destOrd="0" presId="urn:microsoft.com/office/officeart/2005/8/layout/vList2"/>
    <dgm:cxn modelId="{002B1766-51C6-4A4B-A70E-42B8C13AD624}" type="presParOf" srcId="{8AB59162-2D45-4E55-930E-91D8273B66A5}" destId="{51F8578F-9F5E-4C99-BB33-47BE59659DC5}" srcOrd="1" destOrd="0" presId="urn:microsoft.com/office/officeart/2005/8/layout/vList2"/>
    <dgm:cxn modelId="{639D41F4-4862-46B0-95A7-3D6B991BCDA6}" type="presParOf" srcId="{8AB59162-2D45-4E55-930E-91D8273B66A5}" destId="{9B1070D1-5182-45D1-A218-592EE9E425BE}" srcOrd="2" destOrd="0" presId="urn:microsoft.com/office/officeart/2005/8/layout/vList2"/>
    <dgm:cxn modelId="{22DA58BA-D455-4A57-B7B2-299DD396A815}" type="presParOf" srcId="{8AB59162-2D45-4E55-930E-91D8273B66A5}" destId="{2CBC4B2D-DF90-43AE-B555-F4219EB1405E}" srcOrd="3" destOrd="0" presId="urn:microsoft.com/office/officeart/2005/8/layout/vList2"/>
    <dgm:cxn modelId="{4C40C9A8-992D-4D31-952C-D81925E8EC71}" type="presParOf" srcId="{8AB59162-2D45-4E55-930E-91D8273B66A5}" destId="{59F1E797-5A23-4E05-99E0-3745172BCFF2}" srcOrd="4" destOrd="0" presId="urn:microsoft.com/office/officeart/2005/8/layout/vList2"/>
    <dgm:cxn modelId="{D40E68F1-5A09-4FDA-A4E4-876B8F37F4C8}" type="presParOf" srcId="{8AB59162-2D45-4E55-930E-91D8273B66A5}" destId="{EC4B8D7B-1D27-4B49-847B-44EB40306EF5}" srcOrd="5" destOrd="0" presId="urn:microsoft.com/office/officeart/2005/8/layout/vList2"/>
    <dgm:cxn modelId="{D0E63DA2-0F08-4025-B1E2-AFB4DB6582FF}" type="presParOf" srcId="{8AB59162-2D45-4E55-930E-91D8273B66A5}" destId="{11927653-1FF0-4EB3-B93E-DA208623F4E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F74DB8-1E35-447F-81D5-A9794032B867}" type="doc">
      <dgm:prSet loTypeId="urn:microsoft.com/office/officeart/2005/8/layout/vList2" loCatId="list" qsTypeId="urn:microsoft.com/office/officeart/2005/8/quickstyle/simple3" qsCatId="simple" csTypeId="urn:microsoft.com/office/officeart/2005/8/colors/colorful4" csCatId="colorful" phldr="1"/>
      <dgm:spPr/>
      <dgm:t>
        <a:bodyPr/>
        <a:lstStyle/>
        <a:p>
          <a:endParaRPr lang="en-US"/>
        </a:p>
      </dgm:t>
    </dgm:pt>
    <dgm:pt modelId="{E992CE70-FDCA-4ADC-9465-CD37C74401E2}">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First Contact/Investigation </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9B0C7309-8489-48B4-9BA4-591C7FF06680}" type="parTrans" cxnId="{571AA07E-7A26-498C-B2FF-D1F0C62FA825}">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1455EED9-979C-4E59-A901-EEC3E594D58F}" type="sibTrans" cxnId="{571AA07E-7A26-498C-B2FF-D1F0C62FA825}">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5D5804C7-02A8-426C-A1A3-FFEAC1CF5DB3}">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Trial/Plea Agreement </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8D099995-AF52-41FB-9409-73EFC0B7173B}" type="parTrans" cxnId="{A0CBBA77-F15D-4DD9-8B18-5EEC414DE31F}">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ADBD7874-4CC2-4BC8-8DE0-3E56BC4EAFA2}" type="sibTrans" cxnId="{A0CBBA77-F15D-4DD9-8B18-5EEC414DE31F}">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3AF5D8D0-6178-4651-ACAB-7388FA4601ED}">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Incarceration/Community Supervision  </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CB7B81A5-D7FC-4F24-BF0A-FDFBAD6BF382}" type="parTrans" cxnId="{7328B8DC-F84D-4401-AFFC-F49C30822B2E}">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72BF9D29-8D4F-479B-9BD1-138AE7DDDABF}" type="sibTrans" cxnId="{7328B8DC-F84D-4401-AFFC-F49C30822B2E}">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F9967E43-9F0E-42E4-A49E-9B11765BF5DD}">
      <dgm:prSet phldrT="[Text]"/>
      <dgm:spPr/>
      <dgm:t>
        <a:bodyPr/>
        <a:lstStyle/>
        <a:p>
          <a:r>
            <a:rPr lang="en-US">
              <a:latin typeface="Tahoma" panose="020B0604030504040204" pitchFamily="34" charset="0"/>
              <a:ea typeface="Tahoma" panose="020B0604030504040204" pitchFamily="34" charset="0"/>
              <a:cs typeface="Tahoma" panose="020B0604030504040204" pitchFamily="34" charset="0"/>
            </a:rPr>
            <a:t>Transition/Reentry </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69FBE28C-E2E3-45BF-BA98-079BA63929C4}" type="parTrans" cxnId="{945ABE2C-8C1F-4D7D-9E2F-302A293C16CD}">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163ED04F-4652-41A3-8F64-CE200C8A9C61}" type="sibTrans" cxnId="{945ABE2C-8C1F-4D7D-9E2F-302A293C16CD}">
      <dgm:prSet/>
      <dgm:spPr/>
      <dgm:t>
        <a:bodyPr/>
        <a:lstStyle/>
        <a:p>
          <a:endParaRPr lang="en-US">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365C8B30-8076-42A8-86CD-95E1888DB3D2}" type="pres">
      <dgm:prSet presAssocID="{02F74DB8-1E35-447F-81D5-A9794032B867}" presName="linear" presStyleCnt="0">
        <dgm:presLayoutVars>
          <dgm:animLvl val="lvl"/>
          <dgm:resizeHandles val="exact"/>
        </dgm:presLayoutVars>
      </dgm:prSet>
      <dgm:spPr/>
    </dgm:pt>
    <dgm:pt modelId="{CE3D8A4D-6AA1-4285-B283-ED42D9CB2A0D}" type="pres">
      <dgm:prSet presAssocID="{E992CE70-FDCA-4ADC-9465-CD37C74401E2}" presName="parentText" presStyleLbl="node1" presStyleIdx="0" presStyleCnt="4">
        <dgm:presLayoutVars>
          <dgm:chMax val="0"/>
          <dgm:bulletEnabled val="1"/>
        </dgm:presLayoutVars>
      </dgm:prSet>
      <dgm:spPr/>
    </dgm:pt>
    <dgm:pt modelId="{FEB8EF19-6D65-4561-85A8-CE98B865387B}" type="pres">
      <dgm:prSet presAssocID="{1455EED9-979C-4E59-A901-EEC3E594D58F}" presName="spacer" presStyleCnt="0"/>
      <dgm:spPr/>
    </dgm:pt>
    <dgm:pt modelId="{EB992A64-44A5-4C74-AB55-1246A3A9C4F6}" type="pres">
      <dgm:prSet presAssocID="{5D5804C7-02A8-426C-A1A3-FFEAC1CF5DB3}" presName="parentText" presStyleLbl="node1" presStyleIdx="1" presStyleCnt="4">
        <dgm:presLayoutVars>
          <dgm:chMax val="0"/>
          <dgm:bulletEnabled val="1"/>
        </dgm:presLayoutVars>
      </dgm:prSet>
      <dgm:spPr/>
    </dgm:pt>
    <dgm:pt modelId="{323837FA-FDE4-474F-8285-3BFBC489962E}" type="pres">
      <dgm:prSet presAssocID="{ADBD7874-4CC2-4BC8-8DE0-3E56BC4EAFA2}" presName="spacer" presStyleCnt="0"/>
      <dgm:spPr/>
    </dgm:pt>
    <dgm:pt modelId="{0A32F5EF-4CD3-49AC-AFE1-AFC0ACC2FCCA}" type="pres">
      <dgm:prSet presAssocID="{3AF5D8D0-6178-4651-ACAB-7388FA4601ED}" presName="parentText" presStyleLbl="node1" presStyleIdx="2" presStyleCnt="4">
        <dgm:presLayoutVars>
          <dgm:chMax val="0"/>
          <dgm:bulletEnabled val="1"/>
        </dgm:presLayoutVars>
      </dgm:prSet>
      <dgm:spPr/>
    </dgm:pt>
    <dgm:pt modelId="{2BEA08C2-4E7B-4238-A7CF-7CF477370CEE}" type="pres">
      <dgm:prSet presAssocID="{72BF9D29-8D4F-479B-9BD1-138AE7DDDABF}" presName="spacer" presStyleCnt="0"/>
      <dgm:spPr/>
    </dgm:pt>
    <dgm:pt modelId="{69FD8F89-A9EE-4E64-9BAA-7A511D5C53DE}" type="pres">
      <dgm:prSet presAssocID="{F9967E43-9F0E-42E4-A49E-9B11765BF5DD}" presName="parentText" presStyleLbl="node1" presStyleIdx="3" presStyleCnt="4">
        <dgm:presLayoutVars>
          <dgm:chMax val="0"/>
          <dgm:bulletEnabled val="1"/>
        </dgm:presLayoutVars>
      </dgm:prSet>
      <dgm:spPr/>
    </dgm:pt>
  </dgm:ptLst>
  <dgm:cxnLst>
    <dgm:cxn modelId="{A1E19817-7A5C-4C1E-A016-703EBDB8C7F7}" type="presOf" srcId="{F9967E43-9F0E-42E4-A49E-9B11765BF5DD}" destId="{69FD8F89-A9EE-4E64-9BAA-7A511D5C53DE}" srcOrd="0" destOrd="0" presId="urn:microsoft.com/office/officeart/2005/8/layout/vList2"/>
    <dgm:cxn modelId="{945ABE2C-8C1F-4D7D-9E2F-302A293C16CD}" srcId="{02F74DB8-1E35-447F-81D5-A9794032B867}" destId="{F9967E43-9F0E-42E4-A49E-9B11765BF5DD}" srcOrd="3" destOrd="0" parTransId="{69FBE28C-E2E3-45BF-BA98-079BA63929C4}" sibTransId="{163ED04F-4652-41A3-8F64-CE200C8A9C61}"/>
    <dgm:cxn modelId="{9B964A38-F6C2-4124-B6D7-6D8D95DC05E2}" type="presOf" srcId="{3AF5D8D0-6178-4651-ACAB-7388FA4601ED}" destId="{0A32F5EF-4CD3-49AC-AFE1-AFC0ACC2FCCA}" srcOrd="0" destOrd="0" presId="urn:microsoft.com/office/officeart/2005/8/layout/vList2"/>
    <dgm:cxn modelId="{D4E1DC4E-B8AA-4731-A390-3A9E553D11CB}" type="presOf" srcId="{5D5804C7-02A8-426C-A1A3-FFEAC1CF5DB3}" destId="{EB992A64-44A5-4C74-AB55-1246A3A9C4F6}" srcOrd="0" destOrd="0" presId="urn:microsoft.com/office/officeart/2005/8/layout/vList2"/>
    <dgm:cxn modelId="{A0CBBA77-F15D-4DD9-8B18-5EEC414DE31F}" srcId="{02F74DB8-1E35-447F-81D5-A9794032B867}" destId="{5D5804C7-02A8-426C-A1A3-FFEAC1CF5DB3}" srcOrd="1" destOrd="0" parTransId="{8D099995-AF52-41FB-9409-73EFC0B7173B}" sibTransId="{ADBD7874-4CC2-4BC8-8DE0-3E56BC4EAFA2}"/>
    <dgm:cxn modelId="{571AA07E-7A26-498C-B2FF-D1F0C62FA825}" srcId="{02F74DB8-1E35-447F-81D5-A9794032B867}" destId="{E992CE70-FDCA-4ADC-9465-CD37C74401E2}" srcOrd="0" destOrd="0" parTransId="{9B0C7309-8489-48B4-9BA4-591C7FF06680}" sibTransId="{1455EED9-979C-4E59-A901-EEC3E594D58F}"/>
    <dgm:cxn modelId="{C32AC890-D109-4B38-A8BF-220BB6B078C1}" type="presOf" srcId="{E992CE70-FDCA-4ADC-9465-CD37C74401E2}" destId="{CE3D8A4D-6AA1-4285-B283-ED42D9CB2A0D}" srcOrd="0" destOrd="0" presId="urn:microsoft.com/office/officeart/2005/8/layout/vList2"/>
    <dgm:cxn modelId="{7328B8DC-F84D-4401-AFFC-F49C30822B2E}" srcId="{02F74DB8-1E35-447F-81D5-A9794032B867}" destId="{3AF5D8D0-6178-4651-ACAB-7388FA4601ED}" srcOrd="2" destOrd="0" parTransId="{CB7B81A5-D7FC-4F24-BF0A-FDFBAD6BF382}" sibTransId="{72BF9D29-8D4F-479B-9BD1-138AE7DDDABF}"/>
    <dgm:cxn modelId="{C659D3E4-6575-42AD-8E3A-61BEFD6936C9}" type="presOf" srcId="{02F74DB8-1E35-447F-81D5-A9794032B867}" destId="{365C8B30-8076-42A8-86CD-95E1888DB3D2}" srcOrd="0" destOrd="0" presId="urn:microsoft.com/office/officeart/2005/8/layout/vList2"/>
    <dgm:cxn modelId="{2E6A1DDB-F919-43B0-9D1A-AD3F211780C0}" type="presParOf" srcId="{365C8B30-8076-42A8-86CD-95E1888DB3D2}" destId="{CE3D8A4D-6AA1-4285-B283-ED42D9CB2A0D}" srcOrd="0" destOrd="0" presId="urn:microsoft.com/office/officeart/2005/8/layout/vList2"/>
    <dgm:cxn modelId="{F7C1499D-5D40-4FC8-AC84-DE1BAF2B43DB}" type="presParOf" srcId="{365C8B30-8076-42A8-86CD-95E1888DB3D2}" destId="{FEB8EF19-6D65-4561-85A8-CE98B865387B}" srcOrd="1" destOrd="0" presId="urn:microsoft.com/office/officeart/2005/8/layout/vList2"/>
    <dgm:cxn modelId="{27120148-278E-4FD9-8F99-E739CA4DCC34}" type="presParOf" srcId="{365C8B30-8076-42A8-86CD-95E1888DB3D2}" destId="{EB992A64-44A5-4C74-AB55-1246A3A9C4F6}" srcOrd="2" destOrd="0" presId="urn:microsoft.com/office/officeart/2005/8/layout/vList2"/>
    <dgm:cxn modelId="{15812750-6123-4F71-8F8E-2A8372DAC9C0}" type="presParOf" srcId="{365C8B30-8076-42A8-86CD-95E1888DB3D2}" destId="{323837FA-FDE4-474F-8285-3BFBC489962E}" srcOrd="3" destOrd="0" presId="urn:microsoft.com/office/officeart/2005/8/layout/vList2"/>
    <dgm:cxn modelId="{E12CE32A-FF83-4975-A775-82EBECFB395D}" type="presParOf" srcId="{365C8B30-8076-42A8-86CD-95E1888DB3D2}" destId="{0A32F5EF-4CD3-49AC-AFE1-AFC0ACC2FCCA}" srcOrd="4" destOrd="0" presId="urn:microsoft.com/office/officeart/2005/8/layout/vList2"/>
    <dgm:cxn modelId="{301BC12B-A64B-4283-A9BA-E431C86B779D}" type="presParOf" srcId="{365C8B30-8076-42A8-86CD-95E1888DB3D2}" destId="{2BEA08C2-4E7B-4238-A7CF-7CF477370CEE}" srcOrd="5" destOrd="0" presId="urn:microsoft.com/office/officeart/2005/8/layout/vList2"/>
    <dgm:cxn modelId="{BB854E82-8DA6-4E12-9966-2AF90680BE69}" type="presParOf" srcId="{365C8B30-8076-42A8-86CD-95E1888DB3D2}" destId="{69FD8F89-A9EE-4E64-9BAA-7A511D5C53DE}" srcOrd="6"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AE17B-686D-4C70-AA54-0FCF2CE41272}">
      <dsp:nvSpPr>
        <dsp:cNvPr id="0" name=""/>
        <dsp:cNvSpPr/>
      </dsp:nvSpPr>
      <dsp:spPr>
        <a:xfrm>
          <a:off x="0" y="525448"/>
          <a:ext cx="2655628" cy="265567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ahoma" panose="020B0604030504040204" pitchFamily="34" charset="0"/>
              <a:ea typeface="Tahoma" panose="020B0604030504040204" pitchFamily="34" charset="0"/>
              <a:cs typeface="Tahoma" panose="020B0604030504040204" pitchFamily="34" charset="0"/>
            </a:rPr>
            <a:t>Physical/Mobility</a:t>
          </a:r>
        </a:p>
      </dsp:txBody>
      <dsp:txXfrm>
        <a:off x="388908" y="914362"/>
        <a:ext cx="1877812" cy="1877845"/>
      </dsp:txXfrm>
    </dsp:sp>
    <dsp:sp modelId="{4989A91A-FA26-4486-A4B7-164000F70824}">
      <dsp:nvSpPr>
        <dsp:cNvPr id="0" name=""/>
        <dsp:cNvSpPr/>
      </dsp:nvSpPr>
      <dsp:spPr>
        <a:xfrm>
          <a:off x="1359725" y="2479518"/>
          <a:ext cx="2655628" cy="2655673"/>
        </a:xfrm>
        <a:prstGeom prst="ellipse">
          <a:avLst/>
        </a:prstGeom>
        <a:solidFill>
          <a:schemeClr val="accent4">
            <a:alpha val="50000"/>
            <a:hueOff val="1633482"/>
            <a:satOff val="-6796"/>
            <a:lumOff val="16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ahoma" panose="020B0604030504040204" pitchFamily="34" charset="0"/>
              <a:ea typeface="Tahoma" panose="020B0604030504040204" pitchFamily="34" charset="0"/>
              <a:cs typeface="Tahoma" panose="020B0604030504040204" pitchFamily="34" charset="0"/>
            </a:rPr>
            <a:t>Sensory</a:t>
          </a:r>
        </a:p>
      </dsp:txBody>
      <dsp:txXfrm>
        <a:off x="1748633" y="2868432"/>
        <a:ext cx="1877812" cy="1877845"/>
      </dsp:txXfrm>
    </dsp:sp>
    <dsp:sp modelId="{486FE920-8B34-441C-A58D-09E4C1340D16}">
      <dsp:nvSpPr>
        <dsp:cNvPr id="0" name=""/>
        <dsp:cNvSpPr/>
      </dsp:nvSpPr>
      <dsp:spPr>
        <a:xfrm>
          <a:off x="2720532" y="525448"/>
          <a:ext cx="2655628" cy="2655673"/>
        </a:xfrm>
        <a:prstGeom prst="ellipse">
          <a:avLst/>
        </a:prstGeom>
        <a:solidFill>
          <a:schemeClr val="accent4">
            <a:alpha val="50000"/>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ahoma" panose="020B0604030504040204" pitchFamily="34" charset="0"/>
              <a:ea typeface="Tahoma" panose="020B0604030504040204" pitchFamily="34" charset="0"/>
              <a:cs typeface="Tahoma" panose="020B0604030504040204" pitchFamily="34" charset="0"/>
            </a:rPr>
            <a:t>Communication and Cognitive</a:t>
          </a:r>
        </a:p>
      </dsp:txBody>
      <dsp:txXfrm>
        <a:off x="3109440" y="914362"/>
        <a:ext cx="1877812" cy="1877845"/>
      </dsp:txXfrm>
    </dsp:sp>
    <dsp:sp modelId="{05675BFA-B8E9-488E-92D1-CA2CBEC9C8E4}">
      <dsp:nvSpPr>
        <dsp:cNvPr id="0" name=""/>
        <dsp:cNvSpPr/>
      </dsp:nvSpPr>
      <dsp:spPr>
        <a:xfrm>
          <a:off x="4080257" y="2479518"/>
          <a:ext cx="2655628" cy="2655673"/>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ahoma" panose="020B0604030504040204" pitchFamily="34" charset="0"/>
              <a:ea typeface="Tahoma" panose="020B0604030504040204" pitchFamily="34" charset="0"/>
              <a:cs typeface="Tahoma" panose="020B0604030504040204" pitchFamily="34" charset="0"/>
            </a:rPr>
            <a:t>Mental Health</a:t>
          </a:r>
        </a:p>
      </dsp:txBody>
      <dsp:txXfrm>
        <a:off x="4469165" y="2868432"/>
        <a:ext cx="1877812" cy="1877845"/>
      </dsp:txXfrm>
    </dsp:sp>
    <dsp:sp modelId="{FE9881B8-5D7D-4828-890D-A61929F0AD13}">
      <dsp:nvSpPr>
        <dsp:cNvPr id="0" name=""/>
        <dsp:cNvSpPr/>
      </dsp:nvSpPr>
      <dsp:spPr>
        <a:xfrm>
          <a:off x="5441064" y="525448"/>
          <a:ext cx="2655628" cy="2655673"/>
        </a:xfrm>
        <a:prstGeom prst="ellipse">
          <a:avLst/>
        </a:prstGeom>
        <a:solidFill>
          <a:schemeClr val="accent4">
            <a:alpha val="50000"/>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ahoma" panose="020B0604030504040204" pitchFamily="34" charset="0"/>
              <a:ea typeface="Tahoma" panose="020B0604030504040204" pitchFamily="34" charset="0"/>
              <a:cs typeface="Tahoma" panose="020B0604030504040204" pitchFamily="34" charset="0"/>
            </a:rPr>
            <a:t>Developmental</a:t>
          </a:r>
        </a:p>
      </dsp:txBody>
      <dsp:txXfrm>
        <a:off x="5829972" y="914362"/>
        <a:ext cx="1877812" cy="1877845"/>
      </dsp:txXfrm>
    </dsp:sp>
    <dsp:sp modelId="{41D2575C-80F0-465C-B2F5-DB27AB6C4E10}">
      <dsp:nvSpPr>
        <dsp:cNvPr id="0" name=""/>
        <dsp:cNvSpPr/>
      </dsp:nvSpPr>
      <dsp:spPr>
        <a:xfrm>
          <a:off x="6800789" y="2479518"/>
          <a:ext cx="2655628" cy="2655673"/>
        </a:xfrm>
        <a:prstGeom prst="ellipse">
          <a:avLst/>
        </a:prstGeom>
        <a:solidFill>
          <a:schemeClr val="accent4">
            <a:alpha val="50000"/>
            <a:hueOff val="8167408"/>
            <a:satOff val="-33981"/>
            <a:lumOff val="8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ahoma" panose="020B0604030504040204" pitchFamily="34" charset="0"/>
              <a:ea typeface="Tahoma" panose="020B0604030504040204" pitchFamily="34" charset="0"/>
              <a:cs typeface="Tahoma" panose="020B0604030504040204" pitchFamily="34" charset="0"/>
            </a:rPr>
            <a:t>Chronic Health Conditions</a:t>
          </a:r>
        </a:p>
      </dsp:txBody>
      <dsp:txXfrm>
        <a:off x="7189697" y="2868432"/>
        <a:ext cx="1877812" cy="1877845"/>
      </dsp:txXfrm>
    </dsp:sp>
    <dsp:sp modelId="{6E1DFC15-1E9A-4951-BE64-6EBECD87493D}">
      <dsp:nvSpPr>
        <dsp:cNvPr id="0" name=""/>
        <dsp:cNvSpPr/>
      </dsp:nvSpPr>
      <dsp:spPr>
        <a:xfrm>
          <a:off x="8161596" y="525448"/>
          <a:ext cx="2655628" cy="2655673"/>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Tahoma" panose="020B0604030504040204" pitchFamily="34" charset="0"/>
              <a:ea typeface="Tahoma" panose="020B0604030504040204" pitchFamily="34" charset="0"/>
              <a:cs typeface="Tahoma" panose="020B0604030504040204" pitchFamily="34" charset="0"/>
            </a:rPr>
            <a:t>Age-Related</a:t>
          </a:r>
        </a:p>
      </dsp:txBody>
      <dsp:txXfrm>
        <a:off x="8550504" y="914362"/>
        <a:ext cx="1877812" cy="1877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B9763-3BFD-4435-8EB7-AB374BF978BC}">
      <dsp:nvSpPr>
        <dsp:cNvPr id="0" name=""/>
        <dsp:cNvSpPr/>
      </dsp:nvSpPr>
      <dsp:spPr>
        <a:xfrm>
          <a:off x="0" y="9467"/>
          <a:ext cx="5017478" cy="101088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Tahoma" panose="020B0604030504040204" pitchFamily="34" charset="0"/>
              <a:ea typeface="Tahoma" panose="020B0604030504040204" pitchFamily="34" charset="0"/>
              <a:cs typeface="Tahoma" panose="020B0604030504040204" pitchFamily="34" charset="0"/>
            </a:rPr>
            <a:t>First Contact/Investigation </a:t>
          </a:r>
          <a:endParaRPr lang="en-US" sz="2800" kern="1200" dirty="0">
            <a:latin typeface="Tahoma" panose="020B0604030504040204" pitchFamily="34" charset="0"/>
            <a:ea typeface="Tahoma" panose="020B0604030504040204" pitchFamily="34" charset="0"/>
            <a:cs typeface="Tahoma" panose="020B0604030504040204" pitchFamily="34" charset="0"/>
          </a:endParaRPr>
        </a:p>
      </dsp:txBody>
      <dsp:txXfrm>
        <a:off x="49347" y="58814"/>
        <a:ext cx="4918784" cy="912186"/>
      </dsp:txXfrm>
    </dsp:sp>
    <dsp:sp modelId="{9B1070D1-5182-45D1-A218-592EE9E425BE}">
      <dsp:nvSpPr>
        <dsp:cNvPr id="0" name=""/>
        <dsp:cNvSpPr/>
      </dsp:nvSpPr>
      <dsp:spPr>
        <a:xfrm>
          <a:off x="0" y="1175867"/>
          <a:ext cx="5017478" cy="1010880"/>
        </a:xfrm>
        <a:prstGeom prst="round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Tahoma" panose="020B0604030504040204" pitchFamily="34" charset="0"/>
              <a:ea typeface="Tahoma" panose="020B0604030504040204" pitchFamily="34" charset="0"/>
              <a:cs typeface="Tahoma" panose="020B0604030504040204" pitchFamily="34" charset="0"/>
            </a:rPr>
            <a:t>Trial/Plea Agreement </a:t>
          </a:r>
          <a:endParaRPr lang="en-US" sz="2800" kern="1200" dirty="0">
            <a:latin typeface="Tahoma" panose="020B0604030504040204" pitchFamily="34" charset="0"/>
            <a:ea typeface="Tahoma" panose="020B0604030504040204" pitchFamily="34" charset="0"/>
            <a:cs typeface="Tahoma" panose="020B0604030504040204" pitchFamily="34" charset="0"/>
          </a:endParaRPr>
        </a:p>
      </dsp:txBody>
      <dsp:txXfrm>
        <a:off x="49347" y="1225214"/>
        <a:ext cx="4918784" cy="912186"/>
      </dsp:txXfrm>
    </dsp:sp>
    <dsp:sp modelId="{59F1E797-5A23-4E05-99E0-3745172BCFF2}">
      <dsp:nvSpPr>
        <dsp:cNvPr id="0" name=""/>
        <dsp:cNvSpPr/>
      </dsp:nvSpPr>
      <dsp:spPr>
        <a:xfrm>
          <a:off x="0" y="2342267"/>
          <a:ext cx="5017478" cy="1010880"/>
        </a:xfrm>
        <a:prstGeom prst="round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Tahoma" panose="020B0604030504040204" pitchFamily="34" charset="0"/>
              <a:ea typeface="Tahoma" panose="020B0604030504040204" pitchFamily="34" charset="0"/>
              <a:cs typeface="Tahoma" panose="020B0604030504040204" pitchFamily="34" charset="0"/>
            </a:rPr>
            <a:t>Notification </a:t>
          </a:r>
          <a:endParaRPr lang="en-US" sz="2800" kern="1200" dirty="0">
            <a:latin typeface="Tahoma" panose="020B0604030504040204" pitchFamily="34" charset="0"/>
            <a:ea typeface="Tahoma" panose="020B0604030504040204" pitchFamily="34" charset="0"/>
            <a:cs typeface="Tahoma" panose="020B0604030504040204" pitchFamily="34" charset="0"/>
          </a:endParaRPr>
        </a:p>
      </dsp:txBody>
      <dsp:txXfrm>
        <a:off x="49347" y="2391614"/>
        <a:ext cx="4918784" cy="912186"/>
      </dsp:txXfrm>
    </dsp:sp>
    <dsp:sp modelId="{11927653-1FF0-4EB3-B93E-DA208623F4EC}">
      <dsp:nvSpPr>
        <dsp:cNvPr id="0" name=""/>
        <dsp:cNvSpPr/>
      </dsp:nvSpPr>
      <dsp:spPr>
        <a:xfrm>
          <a:off x="0" y="3508667"/>
          <a:ext cx="5017478" cy="1010880"/>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latin typeface="Tahoma" panose="020B0604030504040204" pitchFamily="34" charset="0"/>
              <a:ea typeface="Tahoma" panose="020B0604030504040204" pitchFamily="34" charset="0"/>
              <a:cs typeface="Tahoma" panose="020B0604030504040204" pitchFamily="34" charset="0"/>
            </a:rPr>
            <a:t>Healing Services </a:t>
          </a:r>
          <a:endParaRPr lang="en-US" sz="2800" kern="1200" dirty="0">
            <a:latin typeface="Tahoma" panose="020B0604030504040204" pitchFamily="34" charset="0"/>
            <a:ea typeface="Tahoma" panose="020B0604030504040204" pitchFamily="34" charset="0"/>
            <a:cs typeface="Tahoma" panose="020B0604030504040204" pitchFamily="34" charset="0"/>
          </a:endParaRPr>
        </a:p>
      </dsp:txBody>
      <dsp:txXfrm>
        <a:off x="49347" y="3558014"/>
        <a:ext cx="4918784" cy="912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D8A4D-6AA1-4285-B283-ED42D9CB2A0D}">
      <dsp:nvSpPr>
        <dsp:cNvPr id="0" name=""/>
        <dsp:cNvSpPr/>
      </dsp:nvSpPr>
      <dsp:spPr>
        <a:xfrm>
          <a:off x="0" y="2709"/>
          <a:ext cx="5422896" cy="107257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latin typeface="Tahoma" panose="020B0604030504040204" pitchFamily="34" charset="0"/>
              <a:ea typeface="Tahoma" panose="020B0604030504040204" pitchFamily="34" charset="0"/>
              <a:cs typeface="Tahoma" panose="020B0604030504040204" pitchFamily="34" charset="0"/>
            </a:rPr>
            <a:t>First Contact/Investigation </a:t>
          </a:r>
          <a:endParaRPr lang="en-US" sz="2700" kern="1200" dirty="0">
            <a:latin typeface="Tahoma" panose="020B0604030504040204" pitchFamily="34" charset="0"/>
            <a:ea typeface="Tahoma" panose="020B0604030504040204" pitchFamily="34" charset="0"/>
            <a:cs typeface="Tahoma" panose="020B0604030504040204" pitchFamily="34" charset="0"/>
          </a:endParaRPr>
        </a:p>
      </dsp:txBody>
      <dsp:txXfrm>
        <a:off x="52359" y="55068"/>
        <a:ext cx="5318178" cy="967861"/>
      </dsp:txXfrm>
    </dsp:sp>
    <dsp:sp modelId="{EB992A64-44A5-4C74-AB55-1246A3A9C4F6}">
      <dsp:nvSpPr>
        <dsp:cNvPr id="0" name=""/>
        <dsp:cNvSpPr/>
      </dsp:nvSpPr>
      <dsp:spPr>
        <a:xfrm>
          <a:off x="0" y="1153048"/>
          <a:ext cx="5422896" cy="1072579"/>
        </a:xfrm>
        <a:prstGeom prst="roundRect">
          <a:avLst/>
        </a:prstGeom>
        <a:gradFill rotWithShape="0">
          <a:gsLst>
            <a:gs pos="0">
              <a:schemeClr val="accent4">
                <a:hueOff val="3266964"/>
                <a:satOff val="-13592"/>
                <a:lumOff val="3203"/>
                <a:alphaOff val="0"/>
                <a:lumMod val="110000"/>
                <a:satMod val="105000"/>
                <a:tint val="67000"/>
              </a:schemeClr>
            </a:gs>
            <a:gs pos="50000">
              <a:schemeClr val="accent4">
                <a:hueOff val="3266964"/>
                <a:satOff val="-13592"/>
                <a:lumOff val="3203"/>
                <a:alphaOff val="0"/>
                <a:lumMod val="105000"/>
                <a:satMod val="103000"/>
                <a:tint val="73000"/>
              </a:schemeClr>
            </a:gs>
            <a:gs pos="100000">
              <a:schemeClr val="accent4">
                <a:hueOff val="3266964"/>
                <a:satOff val="-13592"/>
                <a:lumOff val="32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latin typeface="Tahoma" panose="020B0604030504040204" pitchFamily="34" charset="0"/>
              <a:ea typeface="Tahoma" panose="020B0604030504040204" pitchFamily="34" charset="0"/>
              <a:cs typeface="Tahoma" panose="020B0604030504040204" pitchFamily="34" charset="0"/>
            </a:rPr>
            <a:t>Trial/Plea Agreement </a:t>
          </a:r>
          <a:endParaRPr lang="en-US" sz="2700" kern="1200" dirty="0">
            <a:latin typeface="Tahoma" panose="020B0604030504040204" pitchFamily="34" charset="0"/>
            <a:ea typeface="Tahoma" panose="020B0604030504040204" pitchFamily="34" charset="0"/>
            <a:cs typeface="Tahoma" panose="020B0604030504040204" pitchFamily="34" charset="0"/>
          </a:endParaRPr>
        </a:p>
      </dsp:txBody>
      <dsp:txXfrm>
        <a:off x="52359" y="1205407"/>
        <a:ext cx="5318178" cy="967861"/>
      </dsp:txXfrm>
    </dsp:sp>
    <dsp:sp modelId="{0A32F5EF-4CD3-49AC-AFE1-AFC0ACC2FCCA}">
      <dsp:nvSpPr>
        <dsp:cNvPr id="0" name=""/>
        <dsp:cNvSpPr/>
      </dsp:nvSpPr>
      <dsp:spPr>
        <a:xfrm>
          <a:off x="0" y="2303387"/>
          <a:ext cx="5422896" cy="1072579"/>
        </a:xfrm>
        <a:prstGeom prst="roundRect">
          <a:avLst/>
        </a:prstGeom>
        <a:gradFill rotWithShape="0">
          <a:gsLst>
            <a:gs pos="0">
              <a:schemeClr val="accent4">
                <a:hueOff val="6533927"/>
                <a:satOff val="-27185"/>
                <a:lumOff val="6405"/>
                <a:alphaOff val="0"/>
                <a:lumMod val="110000"/>
                <a:satMod val="105000"/>
                <a:tint val="67000"/>
              </a:schemeClr>
            </a:gs>
            <a:gs pos="50000">
              <a:schemeClr val="accent4">
                <a:hueOff val="6533927"/>
                <a:satOff val="-27185"/>
                <a:lumOff val="6405"/>
                <a:alphaOff val="0"/>
                <a:lumMod val="105000"/>
                <a:satMod val="103000"/>
                <a:tint val="73000"/>
              </a:schemeClr>
            </a:gs>
            <a:gs pos="100000">
              <a:schemeClr val="accent4">
                <a:hueOff val="6533927"/>
                <a:satOff val="-27185"/>
                <a:lumOff val="64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latin typeface="Tahoma" panose="020B0604030504040204" pitchFamily="34" charset="0"/>
              <a:ea typeface="Tahoma" panose="020B0604030504040204" pitchFamily="34" charset="0"/>
              <a:cs typeface="Tahoma" panose="020B0604030504040204" pitchFamily="34" charset="0"/>
            </a:rPr>
            <a:t>Incarceration/Community Supervision  </a:t>
          </a:r>
          <a:endParaRPr lang="en-US" sz="2700" kern="1200" dirty="0">
            <a:latin typeface="Tahoma" panose="020B0604030504040204" pitchFamily="34" charset="0"/>
            <a:ea typeface="Tahoma" panose="020B0604030504040204" pitchFamily="34" charset="0"/>
            <a:cs typeface="Tahoma" panose="020B0604030504040204" pitchFamily="34" charset="0"/>
          </a:endParaRPr>
        </a:p>
      </dsp:txBody>
      <dsp:txXfrm>
        <a:off x="52359" y="2355746"/>
        <a:ext cx="5318178" cy="967861"/>
      </dsp:txXfrm>
    </dsp:sp>
    <dsp:sp modelId="{69FD8F89-A9EE-4E64-9BAA-7A511D5C53DE}">
      <dsp:nvSpPr>
        <dsp:cNvPr id="0" name=""/>
        <dsp:cNvSpPr/>
      </dsp:nvSpPr>
      <dsp:spPr>
        <a:xfrm>
          <a:off x="0" y="3453726"/>
          <a:ext cx="5422896" cy="1072579"/>
        </a:xfrm>
        <a:prstGeom prst="round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latin typeface="Tahoma" panose="020B0604030504040204" pitchFamily="34" charset="0"/>
              <a:ea typeface="Tahoma" panose="020B0604030504040204" pitchFamily="34" charset="0"/>
              <a:cs typeface="Tahoma" panose="020B0604030504040204" pitchFamily="34" charset="0"/>
            </a:rPr>
            <a:t>Transition/Reentry </a:t>
          </a:r>
          <a:endParaRPr lang="en-US" sz="2700" kern="1200" dirty="0">
            <a:latin typeface="Tahoma" panose="020B0604030504040204" pitchFamily="34" charset="0"/>
            <a:ea typeface="Tahoma" panose="020B0604030504040204" pitchFamily="34" charset="0"/>
            <a:cs typeface="Tahoma" panose="020B0604030504040204" pitchFamily="34" charset="0"/>
          </a:endParaRPr>
        </a:p>
      </dsp:txBody>
      <dsp:txXfrm>
        <a:off x="52359" y="3506085"/>
        <a:ext cx="5318178" cy="967861"/>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589CD-57D1-4676-91DB-7FA2E87E7960}"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1BB9E-E0F8-4471-A535-090D1CEA1F5F}" type="slidenum">
              <a:rPr lang="en-US" smtClean="0"/>
              <a:t>‹#›</a:t>
            </a:fld>
            <a:endParaRPr lang="en-US"/>
          </a:p>
        </p:txBody>
      </p:sp>
    </p:spTree>
    <p:extLst>
      <p:ext uri="{BB962C8B-B14F-4D97-AF65-F5344CB8AC3E}">
        <p14:creationId xmlns:p14="http://schemas.microsoft.com/office/powerpoint/2010/main" val="366982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A2109-1EEB-AE44-AC51-1F0D5DADB399}"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0319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158D9-95F1-1189-F26E-E1C17DCFF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1216A-3ED9-263A-4C71-96FA70BBBB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4D4911-923C-E711-74A0-6612149716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E63F75-D95C-0FF1-B58A-BCDD7F7E64A8}"/>
              </a:ext>
            </a:extLst>
          </p:cNvPr>
          <p:cNvSpPr>
            <a:spLocks noGrp="1"/>
          </p:cNvSpPr>
          <p:nvPr>
            <p:ph type="sldNum" sz="quarter" idx="5"/>
          </p:nvPr>
        </p:nvSpPr>
        <p:spPr/>
        <p:txBody>
          <a:bodyPr/>
          <a:lstStyle/>
          <a:p>
            <a:fld id="{95D1BB9E-E0F8-4471-A535-090D1CEA1F5F}" type="slidenum">
              <a:rPr lang="en-US" smtClean="0"/>
              <a:t>16</a:t>
            </a:fld>
            <a:endParaRPr lang="en-US"/>
          </a:p>
        </p:txBody>
      </p:sp>
    </p:spTree>
    <p:extLst>
      <p:ext uri="{BB962C8B-B14F-4D97-AF65-F5344CB8AC3E}">
        <p14:creationId xmlns:p14="http://schemas.microsoft.com/office/powerpoint/2010/main" val="1467979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243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D1BB9E-E0F8-4471-A535-090D1CEA1F5F}" type="slidenum">
              <a:rPr lang="en-US" smtClean="0"/>
              <a:t>18</a:t>
            </a:fld>
            <a:endParaRPr lang="en-US"/>
          </a:p>
        </p:txBody>
      </p:sp>
    </p:spTree>
    <p:extLst>
      <p:ext uri="{BB962C8B-B14F-4D97-AF65-F5344CB8AC3E}">
        <p14:creationId xmlns:p14="http://schemas.microsoft.com/office/powerpoint/2010/main" val="157726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24126-E9E3-A525-1373-05AD8C867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AA35F-6D1A-D158-1166-AD864D7A6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34AC47-9D2D-D0D7-E87B-F0820E77EF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60FD1F-4415-944B-E404-6AA629C0B78B}"/>
              </a:ext>
            </a:extLst>
          </p:cNvPr>
          <p:cNvSpPr>
            <a:spLocks noGrp="1"/>
          </p:cNvSpPr>
          <p:nvPr>
            <p:ph type="sldNum" sz="quarter" idx="5"/>
          </p:nvPr>
        </p:nvSpPr>
        <p:spPr/>
        <p:txBody>
          <a:bodyPr/>
          <a:lstStyle/>
          <a:p>
            <a:fld id="{95D1BB9E-E0F8-4471-A535-090D1CEA1F5F}" type="slidenum">
              <a:rPr lang="en-US" smtClean="0"/>
              <a:t>19</a:t>
            </a:fld>
            <a:endParaRPr lang="en-US"/>
          </a:p>
        </p:txBody>
      </p:sp>
    </p:spTree>
    <p:extLst>
      <p:ext uri="{BB962C8B-B14F-4D97-AF65-F5344CB8AC3E}">
        <p14:creationId xmlns:p14="http://schemas.microsoft.com/office/powerpoint/2010/main" val="1685296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8FF36-E476-D21D-EA2F-5F1D51823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42192-A37B-F87A-6393-461362D01C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D523A-9E04-7036-CB8A-3DC0C45666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4EA303-1086-EAB3-48DF-2F7ACA2E6A31}"/>
              </a:ext>
            </a:extLst>
          </p:cNvPr>
          <p:cNvSpPr>
            <a:spLocks noGrp="1"/>
          </p:cNvSpPr>
          <p:nvPr>
            <p:ph type="sldNum" sz="quarter" idx="5"/>
          </p:nvPr>
        </p:nvSpPr>
        <p:spPr/>
        <p:txBody>
          <a:bodyPr/>
          <a:lstStyle/>
          <a:p>
            <a:fld id="{95D1BB9E-E0F8-4471-A535-090D1CEA1F5F}" type="slidenum">
              <a:rPr lang="en-US" smtClean="0"/>
              <a:t>20</a:t>
            </a:fld>
            <a:endParaRPr lang="en-US"/>
          </a:p>
        </p:txBody>
      </p:sp>
    </p:spTree>
    <p:extLst>
      <p:ext uri="{BB962C8B-B14F-4D97-AF65-F5344CB8AC3E}">
        <p14:creationId xmlns:p14="http://schemas.microsoft.com/office/powerpoint/2010/main" val="664492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https://implicit.harvard.edu/implicit/takeatest.html</a:t>
            </a:r>
            <a:endPar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https://news.harvard.edu/gazette/story/2022/01/why-disability-bias-is-a-particularly-stubborn-problem/</a:t>
            </a:r>
            <a:endParaRPr lang="en-US" dirty="0"/>
          </a:p>
        </p:txBody>
      </p:sp>
      <p:sp>
        <p:nvSpPr>
          <p:cNvPr id="4" name="Slide Number Placeholder 3"/>
          <p:cNvSpPr>
            <a:spLocks noGrp="1"/>
          </p:cNvSpPr>
          <p:nvPr>
            <p:ph type="sldNum" sz="quarter" idx="5"/>
          </p:nvPr>
        </p:nvSpPr>
        <p:spPr/>
        <p:txBody>
          <a:bodyPr/>
          <a:lstStyle/>
          <a:p>
            <a:fld id="{95D1BB9E-E0F8-4471-A535-090D1CEA1F5F}" type="slidenum">
              <a:rPr lang="en-US" smtClean="0"/>
              <a:t>22</a:t>
            </a:fld>
            <a:endParaRPr lang="en-US"/>
          </a:p>
        </p:txBody>
      </p:sp>
    </p:spTree>
    <p:extLst>
      <p:ext uri="{BB962C8B-B14F-4D97-AF65-F5344CB8AC3E}">
        <p14:creationId xmlns:p14="http://schemas.microsoft.com/office/powerpoint/2010/main" val="3341350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7079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724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3162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0392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1BB9E-E0F8-4471-A535-090D1CEA1F5F}" type="slidenum">
              <a:rPr lang="en-US" smtClean="0"/>
              <a:t>27</a:t>
            </a:fld>
            <a:endParaRPr lang="en-US"/>
          </a:p>
        </p:txBody>
      </p:sp>
    </p:spTree>
    <p:extLst>
      <p:ext uri="{BB962C8B-B14F-4D97-AF65-F5344CB8AC3E}">
        <p14:creationId xmlns:p14="http://schemas.microsoft.com/office/powerpoint/2010/main" val="356678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6879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1BB9E-E0F8-4471-A535-090D1CEA1F5F}" type="slidenum">
              <a:rPr lang="en-US" smtClean="0"/>
              <a:t>30</a:t>
            </a:fld>
            <a:endParaRPr lang="en-US"/>
          </a:p>
        </p:txBody>
      </p:sp>
    </p:spTree>
    <p:extLst>
      <p:ext uri="{BB962C8B-B14F-4D97-AF65-F5344CB8AC3E}">
        <p14:creationId xmlns:p14="http://schemas.microsoft.com/office/powerpoint/2010/main" val="3598597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756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020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captions, alt text– all free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3504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807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2018 study by Accenture and </a:t>
            </a:r>
            <a:r>
              <a:rPr lang="en-US" err="1"/>
              <a:t>Disability:IN</a:t>
            </a:r>
            <a:r>
              <a:rPr lang="en-US"/>
              <a:t>—reported that companies embracing practices that support and encourage individuals with disabilities in the workplace saw their bottom line improve. Strong DE&amp;I practices were associated with up to 30% less staff turnover, double the net income, and a 30% boost in economic profit margin, compared with their peer companies that scored lower on DEI practices. So there’s no reason that employers shouldn’t promote these practices for their employees!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683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great resources that can help you on your disability inclusion journey and help employers learn best practices, source talent, and learn about ADA compliance and accommodations in the workplace.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F2833-5762-4E0C-9C9E-774432C7BC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297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A2109-1EEB-AE44-AC51-1F0D5DADB399}"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yourself, are you consulting with people w/disabilities? </a:t>
            </a:r>
          </a:p>
          <a:p>
            <a:r>
              <a:rPr lang="en-US" sz="1200" b="0" i="0" u="none" strike="noStrike" kern="1200">
                <a:solidFill>
                  <a:schemeClr val="tx1"/>
                </a:solidFill>
                <a:effectLst/>
                <a:latin typeface="+mn-lt"/>
                <a:ea typeface="+mn-ea"/>
                <a:cs typeface="+mn-cs"/>
              </a:rPr>
              <a:t>People with disabilities have a voice that should and must be at the table from the beginning of any planning process and should never simply be an after-thought. As I said a couple slides ago, “Nothing about us without us.”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638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EA2109-1EEB-AE44-AC51-1F0D5DADB399}" type="slidenum">
              <a:rPr lang="en-US" smtClean="0"/>
              <a:t>45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D1BB9E-E0F8-4471-A535-090D1CEA1F5F}" type="slidenum">
              <a:rPr lang="en-US" smtClean="0"/>
              <a:t>4</a:t>
            </a:fld>
            <a:endParaRPr lang="en-US"/>
          </a:p>
        </p:txBody>
      </p:sp>
    </p:spTree>
    <p:extLst>
      <p:ext uri="{BB962C8B-B14F-4D97-AF65-F5344CB8AC3E}">
        <p14:creationId xmlns:p14="http://schemas.microsoft.com/office/powerpoint/2010/main" val="62403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ADFA6-47E9-421D-A8F4-C60644D773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4567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EA2109-1EEB-AE44-AC51-1F0D5DADB399}"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D1BB9E-E0F8-4471-A535-090D1CEA1F5F}" type="slidenum">
              <a:rPr lang="en-US" smtClean="0"/>
              <a:t>8</a:t>
            </a:fld>
            <a:endParaRPr lang="en-US"/>
          </a:p>
        </p:txBody>
      </p:sp>
    </p:spTree>
    <p:extLst>
      <p:ext uri="{BB962C8B-B14F-4D97-AF65-F5344CB8AC3E}">
        <p14:creationId xmlns:p14="http://schemas.microsoft.com/office/powerpoint/2010/main" val="2834472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A2109-1EEB-AE44-AC51-1F0D5DADB3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D1BB9E-E0F8-4471-A535-090D1CEA1F5F}" type="slidenum">
              <a:rPr lang="en-US" smtClean="0"/>
              <a:t>10</a:t>
            </a:fld>
            <a:endParaRPr lang="en-US"/>
          </a:p>
        </p:txBody>
      </p:sp>
    </p:spTree>
    <p:extLst>
      <p:ext uri="{BB962C8B-B14F-4D97-AF65-F5344CB8AC3E}">
        <p14:creationId xmlns:p14="http://schemas.microsoft.com/office/powerpoint/2010/main" val="3629528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03936" y="830580"/>
            <a:ext cx="7207623" cy="674512"/>
          </a:xfrm>
        </p:spPr>
        <p:txBody>
          <a:bodyPr anchor="ctr">
            <a:normAutofit/>
          </a:bodyPr>
          <a:lstStyle>
            <a:lvl1pPr algn="l">
              <a:defRPr sz="36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Subtitle 2"/>
          <p:cNvSpPr>
            <a:spLocks noGrp="1"/>
          </p:cNvSpPr>
          <p:nvPr>
            <p:ph type="subTitle" idx="1"/>
          </p:nvPr>
        </p:nvSpPr>
        <p:spPr>
          <a:xfrm>
            <a:off x="4703936" y="1649506"/>
            <a:ext cx="7207624" cy="433659"/>
          </a:xfrm>
        </p:spPr>
        <p:txBody>
          <a:bodyPr>
            <a:noAutofit/>
          </a:bodyPr>
          <a:lstStyle>
            <a:lvl1pPr marL="0" indent="0" algn="l">
              <a:buNone/>
              <a:defRPr sz="2800" b="1">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RespectAbility"/>
          <p:cNvPicPr>
            <a:picLocks noChangeAspect="1"/>
          </p:cNvPicPr>
          <p:nvPr userDrawn="1"/>
        </p:nvPicPr>
        <p:blipFill>
          <a:blip r:embed="rId2" cstate="print"/>
          <a:stretch>
            <a:fillRect/>
          </a:stretch>
        </p:blipFill>
        <p:spPr>
          <a:xfrm>
            <a:off x="718185" y="830580"/>
            <a:ext cx="2778760" cy="1237615"/>
          </a:xfrm>
          <a:prstGeom prst="rect">
            <a:avLst/>
          </a:prstGeom>
        </p:spPr>
      </p:pic>
      <p:cxnSp>
        <p:nvCxnSpPr>
          <p:cNvPr id="15" name="Straight Arrow Connector 14"/>
          <p:cNvCxnSpPr/>
          <p:nvPr userDrawn="1"/>
        </p:nvCxnSpPr>
        <p:spPr>
          <a:xfrm>
            <a:off x="4215436" y="781664"/>
            <a:ext cx="21021" cy="1334813"/>
          </a:xfrm>
          <a:prstGeom prst="straightConnector1">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3"/>
          </p:nvPr>
        </p:nvSpPr>
        <p:spPr>
          <a:xfrm>
            <a:off x="0" y="2930328"/>
            <a:ext cx="12192000" cy="2814637"/>
          </a:xfrm>
        </p:spPr>
        <p:txBody>
          <a:bodyPr/>
          <a:lstStyle/>
          <a:p>
            <a:endParaRPr lang="en-US"/>
          </a:p>
        </p:txBody>
      </p:sp>
    </p:spTree>
    <p:extLst>
      <p:ext uri="{BB962C8B-B14F-4D97-AF65-F5344CB8AC3E}">
        <p14:creationId xmlns:p14="http://schemas.microsoft.com/office/powerpoint/2010/main" val="1304026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6" name="Straight Arrow Connector 5"/>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200399" y="141432"/>
            <a:ext cx="5791204" cy="1325563"/>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Content Placeholder 2"/>
          <p:cNvSpPr>
            <a:spLocks noGrp="1"/>
          </p:cNvSpPr>
          <p:nvPr>
            <p:ph sz="quarter" idx="14"/>
          </p:nvPr>
        </p:nvSpPr>
        <p:spPr>
          <a:xfrm>
            <a:off x="6677027" y="1742359"/>
            <a:ext cx="5232393" cy="4658442"/>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5"/>
          </p:nvPr>
        </p:nvSpPr>
        <p:spPr>
          <a:xfrm>
            <a:off x="282581" y="1742359"/>
            <a:ext cx="5232393" cy="4658442"/>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519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no title">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sp>
        <p:nvSpPr>
          <p:cNvPr id="3" name="Content Placeholder 2"/>
          <p:cNvSpPr>
            <a:spLocks noGrp="1"/>
          </p:cNvSpPr>
          <p:nvPr>
            <p:ph sz="quarter" idx="14"/>
          </p:nvPr>
        </p:nvSpPr>
        <p:spPr>
          <a:xfrm>
            <a:off x="6677026" y="755094"/>
            <a:ext cx="5232393" cy="580267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5"/>
          </p:nvPr>
        </p:nvSpPr>
        <p:spPr>
          <a:xfrm>
            <a:off x="282581" y="779479"/>
            <a:ext cx="5232393" cy="5802675"/>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3951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picture option 3">
    <p:spTree>
      <p:nvGrpSpPr>
        <p:cNvPr id="1" name=""/>
        <p:cNvGrpSpPr/>
        <p:nvPr/>
      </p:nvGrpSpPr>
      <p:grpSpPr>
        <a:xfrm>
          <a:off x="0" y="0"/>
          <a:ext cx="0" cy="0"/>
          <a:chOff x="0" y="0"/>
          <a:chExt cx="0" cy="0"/>
        </a:xfrm>
      </p:grpSpPr>
      <p:pic>
        <p:nvPicPr>
          <p:cNvPr id="7"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8" name="Rectangle 7"/>
          <p:cNvSpPr/>
          <p:nvPr userDrawn="1"/>
        </p:nvSpPr>
        <p:spPr>
          <a:xfrm rot="16200000">
            <a:off x="-3378199" y="3375183"/>
            <a:ext cx="6868899" cy="114836"/>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p:cNvSpPr>
            <a:spLocks noGrp="1"/>
          </p:cNvSpPr>
          <p:nvPr>
            <p:ph type="pic" sz="quarter" idx="10"/>
          </p:nvPr>
        </p:nvSpPr>
        <p:spPr>
          <a:xfrm>
            <a:off x="114300" y="-10900"/>
            <a:ext cx="4547347" cy="6868900"/>
          </a:xfrm>
        </p:spPr>
        <p:txBody>
          <a:bodyPr/>
          <a:lstStyle/>
          <a:p>
            <a:endParaRPr lang="en-US"/>
          </a:p>
        </p:txBody>
      </p:sp>
      <p:sp>
        <p:nvSpPr>
          <p:cNvPr id="16" name="Title 15"/>
          <p:cNvSpPr>
            <a:spLocks noGrp="1"/>
          </p:cNvSpPr>
          <p:nvPr>
            <p:ph type="title"/>
          </p:nvPr>
        </p:nvSpPr>
        <p:spPr>
          <a:xfrm>
            <a:off x="5109882" y="365125"/>
            <a:ext cx="6243918" cy="1325563"/>
          </a:xfrm>
        </p:spPr>
        <p:txBody>
          <a:bodyPr>
            <a:normAutofit/>
          </a:bodyPr>
          <a:lstStyle>
            <a:lvl1pP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8" name="Text Placeholder 17"/>
          <p:cNvSpPr>
            <a:spLocks noGrp="1"/>
          </p:cNvSpPr>
          <p:nvPr>
            <p:ph type="body" sz="quarter" idx="11"/>
          </p:nvPr>
        </p:nvSpPr>
        <p:spPr>
          <a:xfrm>
            <a:off x="5110163" y="2008188"/>
            <a:ext cx="6243637" cy="3944937"/>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2433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0" y="2628"/>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userDrawn="1"/>
        </p:nvCxnSpPr>
        <p:spPr>
          <a:xfrm>
            <a:off x="584003" y="2099161"/>
            <a:ext cx="3695388"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pic>
        <p:nvPicPr>
          <p:cNvPr id="14" name="Picture 6" descr="Logo&#10;&#10;Description automatically generated"/>
          <p:cNvPicPr>
            <a:picLocks noChangeAspect="1"/>
          </p:cNvPicPr>
          <p:nvPr userDrawn="1"/>
        </p:nvPicPr>
        <p:blipFill>
          <a:blip r:embed="rId2" cstate="print"/>
          <a:stretch>
            <a:fillRect/>
          </a:stretch>
        </p:blipFill>
        <p:spPr>
          <a:xfrm>
            <a:off x="11279352" y="6257416"/>
            <a:ext cx="662152" cy="291440"/>
          </a:xfrm>
          <a:prstGeom prst="rect">
            <a:avLst/>
          </a:prstGeom>
        </p:spPr>
      </p:pic>
      <p:sp>
        <p:nvSpPr>
          <p:cNvPr id="15" name="Title 14"/>
          <p:cNvSpPr>
            <a:spLocks noGrp="1"/>
          </p:cNvSpPr>
          <p:nvPr>
            <p:ph type="title"/>
          </p:nvPr>
        </p:nvSpPr>
        <p:spPr>
          <a:xfrm>
            <a:off x="530352" y="322263"/>
            <a:ext cx="3749039" cy="820737"/>
          </a:xfrm>
        </p:spPr>
        <p:txBody>
          <a:bodyPr>
            <a:noAutofit/>
          </a:bodyPr>
          <a:lstStyle>
            <a:lvl1pPr>
              <a:defRPr sz="3000">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7" name="Text Placeholder 16"/>
          <p:cNvSpPr>
            <a:spLocks noGrp="1"/>
          </p:cNvSpPr>
          <p:nvPr>
            <p:ph type="body" sz="quarter" idx="10"/>
          </p:nvPr>
        </p:nvSpPr>
        <p:spPr>
          <a:xfrm>
            <a:off x="530225" y="1344613"/>
            <a:ext cx="3749675" cy="592137"/>
          </a:xfrm>
        </p:spPr>
        <p:txBody>
          <a:bodyPr>
            <a:no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vl2pPr>
              <a:defRPr sz="2400">
                <a:latin typeface="Lato" panose="020F0502020204030203" pitchFamily="34" charset="0"/>
                <a:ea typeface="Lato" panose="020F0502020204030203" pitchFamily="34" charset="0"/>
                <a:cs typeface="Lato" panose="020F0502020204030203" pitchFamily="34" charset="0"/>
              </a:defRPr>
            </a:lvl2pPr>
            <a:lvl3pPr>
              <a:defRPr sz="2400">
                <a:latin typeface="Lato" panose="020F0502020204030203" pitchFamily="34" charset="0"/>
                <a:ea typeface="Lato" panose="020F0502020204030203" pitchFamily="34" charset="0"/>
                <a:cs typeface="Lato" panose="020F0502020204030203" pitchFamily="34" charset="0"/>
              </a:defRPr>
            </a:lvl3pPr>
            <a:lvl4pPr>
              <a:defRPr sz="2400">
                <a:latin typeface="Lato" panose="020F0502020204030203" pitchFamily="34" charset="0"/>
                <a:ea typeface="Lato" panose="020F0502020204030203" pitchFamily="34" charset="0"/>
                <a:cs typeface="Lato" panose="020F0502020204030203" pitchFamily="34" charset="0"/>
              </a:defRPr>
            </a:lvl4pPr>
            <a:lvl5pPr>
              <a:defRPr sz="2400">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p:txBody>
      </p:sp>
      <p:sp>
        <p:nvSpPr>
          <p:cNvPr id="20" name="Content Placeholder 19"/>
          <p:cNvSpPr>
            <a:spLocks noGrp="1"/>
          </p:cNvSpPr>
          <p:nvPr>
            <p:ph sz="quarter" idx="11"/>
          </p:nvPr>
        </p:nvSpPr>
        <p:spPr>
          <a:xfrm>
            <a:off x="530225" y="2430110"/>
            <a:ext cx="5565775" cy="3827225"/>
          </a:xfrm>
        </p:spPr>
        <p:txBody>
          <a:bodyPr>
            <a:normAutofit/>
          </a:bodyPr>
          <a:lstStyle>
            <a:lvl1pPr marL="0" indent="0">
              <a:buNone/>
              <a:defRPr sz="2800">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p:txBody>
      </p:sp>
      <p:sp>
        <p:nvSpPr>
          <p:cNvPr id="22" name="Picture Placeholder 21"/>
          <p:cNvSpPr>
            <a:spLocks noGrp="1"/>
          </p:cNvSpPr>
          <p:nvPr>
            <p:ph type="pic" sz="quarter" idx="12"/>
          </p:nvPr>
        </p:nvSpPr>
        <p:spPr>
          <a:xfrm>
            <a:off x="6616700" y="1344613"/>
            <a:ext cx="4409888" cy="4913312"/>
          </a:xfrm>
        </p:spPr>
        <p:txBody>
          <a:bodyPr/>
          <a:lstStyle/>
          <a:p>
            <a:endParaRPr lang="en-US"/>
          </a:p>
        </p:txBody>
      </p:sp>
    </p:spTree>
    <p:extLst>
      <p:ext uri="{BB962C8B-B14F-4D97-AF65-F5344CB8AC3E}">
        <p14:creationId xmlns:p14="http://schemas.microsoft.com/office/powerpoint/2010/main" val="238125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two fac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46CE7D5-CF57-46EF-B807-FDD0502418D4}"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
        <p:nvSpPr>
          <p:cNvPr id="6" name="Rectangle 5"/>
          <p:cNvSpPr/>
          <p:nvPr userDrawn="1"/>
        </p:nvSpPr>
        <p:spPr>
          <a:xfrm>
            <a:off x="867410" y="801370"/>
            <a:ext cx="3331210" cy="4507230"/>
          </a:xfrm>
          <a:prstGeom prst="rect">
            <a:avLst/>
          </a:prstGeom>
          <a:solidFill>
            <a:schemeClr val="bg1"/>
          </a:solidFill>
          <a:ln w="285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userDrawn="1"/>
        </p:nvCxnSpPr>
        <p:spPr>
          <a:xfrm>
            <a:off x="868045" y="807720"/>
            <a:ext cx="3333115" cy="635"/>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userDrawn="1"/>
        </p:nvCxnSpPr>
        <p:spPr>
          <a:xfrm flipV="1">
            <a:off x="2091339" y="2932650"/>
            <a:ext cx="882868" cy="5254"/>
          </a:xfrm>
          <a:prstGeom prst="straightConnector1">
            <a:avLst/>
          </a:prstGeom>
          <a:ln w="6350">
            <a:solidFill>
              <a:srgbClr val="F2A63C"/>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1560513" y="1308100"/>
            <a:ext cx="2020887" cy="571546"/>
          </a:xfrm>
        </p:spPr>
        <p:txBody>
          <a:bodyPr>
            <a:normAutofit/>
          </a:bodyPr>
          <a:lstStyle>
            <a:lvl1pPr marL="0" indent="0">
              <a:buNone/>
              <a:defRPr sz="2800">
                <a:latin typeface="Libre Baskerville" panose="02000000000000000000" pitchFamily="2" charset="0"/>
                <a:ea typeface="Lato" panose="020F0502020204030203" pitchFamily="34" charset="0"/>
                <a:cs typeface="Lato" panose="020F0502020204030203" pitchFamily="34" charset="0"/>
              </a:defRPr>
            </a:lvl1pPr>
          </a:lstStyle>
          <a:p>
            <a:pPr lvl="0"/>
            <a:endParaRPr lang="en-US" dirty="0"/>
          </a:p>
        </p:txBody>
      </p:sp>
      <p:sp>
        <p:nvSpPr>
          <p:cNvPr id="13" name="Picture Placeholder 12"/>
          <p:cNvSpPr>
            <a:spLocks noGrp="1"/>
          </p:cNvSpPr>
          <p:nvPr>
            <p:ph type="pic" sz="quarter" idx="15"/>
          </p:nvPr>
        </p:nvSpPr>
        <p:spPr>
          <a:xfrm>
            <a:off x="4805329" y="0"/>
            <a:ext cx="7386671" cy="6858000"/>
          </a:xfrm>
        </p:spPr>
        <p:txBody>
          <a:bodyPr/>
          <a:lstStyle/>
          <a:p>
            <a:endParaRPr lang="en-US"/>
          </a:p>
        </p:txBody>
      </p:sp>
      <p:sp>
        <p:nvSpPr>
          <p:cNvPr id="15" name="Text Placeholder 9"/>
          <p:cNvSpPr>
            <a:spLocks noGrp="1"/>
          </p:cNvSpPr>
          <p:nvPr>
            <p:ph type="body" sz="quarter" idx="16"/>
          </p:nvPr>
        </p:nvSpPr>
        <p:spPr>
          <a:xfrm>
            <a:off x="1560513" y="2093618"/>
            <a:ext cx="2020887" cy="571546"/>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endParaRPr lang="en-US" dirty="0"/>
          </a:p>
        </p:txBody>
      </p:sp>
      <p:sp>
        <p:nvSpPr>
          <p:cNvPr id="16" name="Text Placeholder 9"/>
          <p:cNvSpPr>
            <a:spLocks noGrp="1"/>
          </p:cNvSpPr>
          <p:nvPr>
            <p:ph type="body" sz="quarter" idx="17"/>
          </p:nvPr>
        </p:nvSpPr>
        <p:spPr>
          <a:xfrm>
            <a:off x="1560513" y="3308350"/>
            <a:ext cx="2020887" cy="571546"/>
          </a:xfrm>
        </p:spPr>
        <p:txBody>
          <a:bodyPr>
            <a:normAutofit/>
          </a:bodyPr>
          <a:lstStyle>
            <a:lvl1pPr marL="0" indent="0">
              <a:buNone/>
              <a:defRPr sz="2800">
                <a:latin typeface="Libre Baskerville" panose="02000000000000000000" pitchFamily="2" charset="0"/>
                <a:ea typeface="Lato" panose="020F0502020204030203" pitchFamily="34" charset="0"/>
                <a:cs typeface="Lato" panose="020F0502020204030203" pitchFamily="34" charset="0"/>
              </a:defRPr>
            </a:lvl1pPr>
          </a:lstStyle>
          <a:p>
            <a:pPr lvl="0"/>
            <a:endParaRPr lang="en-US" dirty="0"/>
          </a:p>
        </p:txBody>
      </p:sp>
      <p:sp>
        <p:nvSpPr>
          <p:cNvPr id="17" name="Text Placeholder 9"/>
          <p:cNvSpPr>
            <a:spLocks noGrp="1"/>
          </p:cNvSpPr>
          <p:nvPr>
            <p:ph type="body" sz="quarter" idx="18"/>
          </p:nvPr>
        </p:nvSpPr>
        <p:spPr>
          <a:xfrm>
            <a:off x="1560513" y="4093868"/>
            <a:ext cx="2020887" cy="571546"/>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endParaRPr lang="en-US" dirty="0"/>
          </a:p>
        </p:txBody>
      </p:sp>
    </p:spTree>
    <p:extLst>
      <p:ext uri="{BB962C8B-B14F-4D97-AF65-F5344CB8AC3E}">
        <p14:creationId xmlns:p14="http://schemas.microsoft.com/office/powerpoint/2010/main" val="2173802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photo vertical">
    <p:spTree>
      <p:nvGrpSpPr>
        <p:cNvPr id="1" name=""/>
        <p:cNvGrpSpPr/>
        <p:nvPr/>
      </p:nvGrpSpPr>
      <p:grpSpPr>
        <a:xfrm>
          <a:off x="0" y="0"/>
          <a:ext cx="0" cy="0"/>
          <a:chOff x="0" y="0"/>
          <a:chExt cx="0" cy="0"/>
        </a:xfrm>
      </p:grpSpPr>
      <p:sp>
        <p:nvSpPr>
          <p:cNvPr id="9" name="Rectangle 8"/>
          <p:cNvSpPr/>
          <p:nvPr userDrawn="1"/>
        </p:nvSpPr>
        <p:spPr>
          <a:xfrm>
            <a:off x="-5644" y="6775961"/>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644" y="2628"/>
            <a:ext cx="12197255" cy="8097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838200" y="524351"/>
            <a:ext cx="10515600" cy="591270"/>
          </a:xfrm>
        </p:spPr>
        <p:txBody>
          <a:bodyPr>
            <a:normAutofit/>
          </a:bodyPr>
          <a:lstStyle>
            <a:lvl1pPr algn="ctr">
              <a:defRPr sz="3000" b="1">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2982277" y="1423833"/>
            <a:ext cx="6221412" cy="1003300"/>
          </a:xfrm>
        </p:spPr>
        <p:txBody>
          <a:bodyPr>
            <a:normAutofit/>
          </a:bodyPr>
          <a:lstStyle>
            <a:lvl1pPr marL="0" indent="0" algn="ctr">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
        <p:nvSpPr>
          <p:cNvPr id="16" name="Picture Placeholder 15"/>
          <p:cNvSpPr>
            <a:spLocks noGrp="1"/>
          </p:cNvSpPr>
          <p:nvPr>
            <p:ph type="pic" sz="quarter" idx="11"/>
          </p:nvPr>
        </p:nvSpPr>
        <p:spPr>
          <a:xfrm>
            <a:off x="3577058" y="2735345"/>
            <a:ext cx="5037884" cy="3656947"/>
          </a:xfrm>
        </p:spPr>
        <p:txBody>
          <a:bodyPr/>
          <a:lstStyle/>
          <a:p>
            <a:endParaRPr lang="en-US"/>
          </a:p>
        </p:txBody>
      </p:sp>
    </p:spTree>
    <p:extLst>
      <p:ext uri="{BB962C8B-B14F-4D97-AF65-F5344CB8AC3E}">
        <p14:creationId xmlns:p14="http://schemas.microsoft.com/office/powerpoint/2010/main" val="2905443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hree blocks">
    <p:spTree>
      <p:nvGrpSpPr>
        <p:cNvPr id="1" name=""/>
        <p:cNvGrpSpPr/>
        <p:nvPr/>
      </p:nvGrpSpPr>
      <p:grpSpPr>
        <a:xfrm>
          <a:off x="0" y="0"/>
          <a:ext cx="0" cy="0"/>
          <a:chOff x="0" y="0"/>
          <a:chExt cx="0" cy="0"/>
        </a:xfrm>
      </p:grpSpPr>
      <p:sp>
        <p:nvSpPr>
          <p:cNvPr id="8" name="Rectangle 7"/>
          <p:cNvSpPr/>
          <p:nvPr userDrawn="1"/>
        </p:nvSpPr>
        <p:spPr>
          <a:xfrm>
            <a:off x="43857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142318" y="1987550"/>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265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cxnSp>
        <p:nvCxnSpPr>
          <p:cNvPr id="14" name="Straight Arrow Connector 13"/>
          <p:cNvCxnSpPr/>
          <p:nvPr userDrawn="1"/>
        </p:nvCxnSpPr>
        <p:spPr>
          <a:xfrm>
            <a:off x="627743" y="6143766"/>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userDrawn="1"/>
        </p:nvCxnSpPr>
        <p:spPr>
          <a:xfrm>
            <a:off x="4381298" y="6126833"/>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a:off x="8146143" y="6126832"/>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pic>
        <p:nvPicPr>
          <p:cNvPr id="21"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22" name="Straight Arrow Connector 21"/>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24" name="Title 7"/>
          <p:cNvSpPr>
            <a:spLocks noGrp="1"/>
          </p:cNvSpPr>
          <p:nvPr>
            <p:ph type="title"/>
          </p:nvPr>
        </p:nvSpPr>
        <p:spPr>
          <a:xfrm>
            <a:off x="3200399" y="141432"/>
            <a:ext cx="5791204" cy="1325563"/>
          </a:xfrm>
          <a:solidFill>
            <a:schemeClr val="bg1"/>
          </a:solidFill>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26" name="Picture Placeholder 25"/>
          <p:cNvSpPr>
            <a:spLocks noGrp="1"/>
          </p:cNvSpPr>
          <p:nvPr>
            <p:ph type="pic" sz="quarter" idx="10"/>
          </p:nvPr>
        </p:nvSpPr>
        <p:spPr>
          <a:xfrm>
            <a:off x="624665" y="2568575"/>
            <a:ext cx="3225023" cy="3530600"/>
          </a:xfrm>
        </p:spPr>
        <p:txBody>
          <a:bodyPr/>
          <a:lstStyle/>
          <a:p>
            <a:endParaRPr lang="en-US"/>
          </a:p>
        </p:txBody>
      </p:sp>
      <p:sp>
        <p:nvSpPr>
          <p:cNvPr id="27" name="Picture Placeholder 25"/>
          <p:cNvSpPr>
            <a:spLocks noGrp="1"/>
          </p:cNvSpPr>
          <p:nvPr>
            <p:ph type="pic" sz="quarter" idx="11"/>
          </p:nvPr>
        </p:nvSpPr>
        <p:spPr>
          <a:xfrm>
            <a:off x="4383082" y="2582792"/>
            <a:ext cx="3225023" cy="3530600"/>
          </a:xfrm>
        </p:spPr>
        <p:txBody>
          <a:bodyPr/>
          <a:lstStyle/>
          <a:p>
            <a:endParaRPr lang="en-US"/>
          </a:p>
        </p:txBody>
      </p:sp>
      <p:sp>
        <p:nvSpPr>
          <p:cNvPr id="28" name="Picture Placeholder 25"/>
          <p:cNvSpPr>
            <a:spLocks noGrp="1"/>
          </p:cNvSpPr>
          <p:nvPr>
            <p:ph type="pic" sz="quarter" idx="12"/>
          </p:nvPr>
        </p:nvSpPr>
        <p:spPr>
          <a:xfrm>
            <a:off x="8140273" y="2578937"/>
            <a:ext cx="3225023" cy="3530600"/>
          </a:xfrm>
        </p:spPr>
        <p:txBody>
          <a:bodyPr/>
          <a:lstStyle/>
          <a:p>
            <a:endParaRPr lang="en-US"/>
          </a:p>
        </p:txBody>
      </p:sp>
      <p:sp>
        <p:nvSpPr>
          <p:cNvPr id="30" name="Text Placeholder 29"/>
          <p:cNvSpPr>
            <a:spLocks noGrp="1"/>
          </p:cNvSpPr>
          <p:nvPr>
            <p:ph type="body" sz="quarter" idx="13" hasCustomPrompt="1"/>
          </p:nvPr>
        </p:nvSpPr>
        <p:spPr>
          <a:xfrm>
            <a:off x="623888" y="1987550"/>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
        <p:nvSpPr>
          <p:cNvPr id="31" name="Text Placeholder 29"/>
          <p:cNvSpPr>
            <a:spLocks noGrp="1"/>
          </p:cNvSpPr>
          <p:nvPr>
            <p:ph type="body" sz="quarter" idx="14" hasCustomPrompt="1"/>
          </p:nvPr>
        </p:nvSpPr>
        <p:spPr>
          <a:xfrm>
            <a:off x="4380521" y="2001699"/>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
        <p:nvSpPr>
          <p:cNvPr id="32" name="Text Placeholder 29"/>
          <p:cNvSpPr>
            <a:spLocks noGrp="1"/>
          </p:cNvSpPr>
          <p:nvPr>
            <p:ph type="body" sz="quarter" idx="15" hasCustomPrompt="1"/>
          </p:nvPr>
        </p:nvSpPr>
        <p:spPr>
          <a:xfrm>
            <a:off x="8131731" y="2005621"/>
            <a:ext cx="3225800" cy="581025"/>
          </a:xfrm>
        </p:spPr>
        <p:txBody>
          <a:bodyPr>
            <a:noAutofit/>
          </a:bodyPr>
          <a:lstStyle>
            <a:lvl1pPr marL="0" indent="0" algn="ctr">
              <a:buNone/>
              <a:defRPr sz="20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a:t>
            </a:r>
          </a:p>
        </p:txBody>
      </p:sp>
    </p:spTree>
    <p:extLst>
      <p:ext uri="{BB962C8B-B14F-4D97-AF65-F5344CB8AC3E}">
        <p14:creationId xmlns:p14="http://schemas.microsoft.com/office/powerpoint/2010/main" val="243380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58A5C0-C843-4798-A68E-D1A36425029C}" type="slidenum">
              <a:rPr lang="en-US" smtClean="0"/>
              <a:t>‹#›</a:t>
            </a:fld>
            <a:endParaRPr lang="en-US"/>
          </a:p>
        </p:txBody>
      </p:sp>
    </p:spTree>
    <p:extLst>
      <p:ext uri="{BB962C8B-B14F-4D97-AF65-F5344CB8AC3E}">
        <p14:creationId xmlns:p14="http://schemas.microsoft.com/office/powerpoint/2010/main" val="2800853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1597019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6"/>
        <p:cNvGrpSpPr/>
        <p:nvPr/>
      </p:nvGrpSpPr>
      <p:grpSpPr>
        <a:xfrm>
          <a:off x="0" y="0"/>
          <a:ext cx="0" cy="0"/>
          <a:chOff x="0" y="0"/>
          <a:chExt cx="0" cy="0"/>
        </a:xfrm>
      </p:grpSpPr>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9277350" y="444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6"/>
          <p:cNvSpPr/>
          <p:nvPr/>
        </p:nvSpPr>
        <p:spPr>
          <a:xfrm>
            <a:off x="-20421" y="0"/>
            <a:ext cx="3363696"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41;p6"/>
          <p:cNvSpPr/>
          <p:nvPr/>
        </p:nvSpPr>
        <p:spPr>
          <a:xfrm>
            <a:off x="1676400" y="2438400"/>
            <a:ext cx="9686023" cy="2124075"/>
          </a:xfrm>
          <a:prstGeom prst="rect">
            <a:avLst/>
          </a:prstGeom>
          <a:solidFill>
            <a:srgbClr val="F5BA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 name="Google Shape;42;p6"/>
          <p:cNvSpPr txBox="1">
            <a:spLocks noGrp="1"/>
          </p:cNvSpPr>
          <p:nvPr>
            <p:ph type="title"/>
          </p:nvPr>
        </p:nvSpPr>
        <p:spPr>
          <a:xfrm>
            <a:off x="1676400" y="2438400"/>
            <a:ext cx="9671050" cy="212407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568630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RespectAbility"/>
          <p:cNvPicPr>
            <a:picLocks noChangeAspect="1"/>
          </p:cNvPicPr>
          <p:nvPr userDrawn="1"/>
        </p:nvPicPr>
        <p:blipFill>
          <a:blip r:embed="rId2" cstate="print"/>
          <a:stretch>
            <a:fillRect/>
          </a:stretch>
        </p:blipFill>
        <p:spPr>
          <a:xfrm>
            <a:off x="412580" y="4383499"/>
            <a:ext cx="3232506" cy="1439706"/>
          </a:xfrm>
          <a:prstGeom prst="rect">
            <a:avLst/>
          </a:prstGeom>
        </p:spPr>
      </p:pic>
      <p:sp>
        <p:nvSpPr>
          <p:cNvPr id="21" name="Picture Placeholder 20"/>
          <p:cNvSpPr>
            <a:spLocks noGrp="1"/>
          </p:cNvSpPr>
          <p:nvPr>
            <p:ph type="pic" sz="quarter" idx="13"/>
          </p:nvPr>
        </p:nvSpPr>
        <p:spPr>
          <a:xfrm>
            <a:off x="0" y="112878"/>
            <a:ext cx="12192000" cy="3446253"/>
          </a:xfrm>
        </p:spPr>
        <p:txBody>
          <a:bodyPr/>
          <a:lstStyle/>
          <a:p>
            <a:endParaRPr lang="en-US" dirty="0"/>
          </a:p>
        </p:txBody>
      </p:sp>
      <p:sp>
        <p:nvSpPr>
          <p:cNvPr id="10" name="Rectangle 9"/>
          <p:cNvSpPr/>
          <p:nvPr userDrawn="1"/>
        </p:nvSpPr>
        <p:spPr>
          <a:xfrm>
            <a:off x="4109156" y="3564466"/>
            <a:ext cx="8071553" cy="3290713"/>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userDrawn="1"/>
        </p:nvCxnSpPr>
        <p:spPr>
          <a:xfrm flipH="1">
            <a:off x="4073755" y="3563325"/>
            <a:ext cx="18491" cy="3282146"/>
          </a:xfrm>
          <a:prstGeom prst="straightConnector1">
            <a:avLst/>
          </a:prstGeom>
          <a:ln w="12700">
            <a:solidFill>
              <a:srgbClr val="F2A63C"/>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hasCustomPrompt="1"/>
          </p:nvPr>
        </p:nvSpPr>
        <p:spPr>
          <a:xfrm>
            <a:off x="4520915" y="3721074"/>
            <a:ext cx="6451885" cy="523219"/>
          </a:xfrm>
        </p:spPr>
        <p:txBody>
          <a:bodyPr>
            <a:normAutofit/>
          </a:bodyPr>
          <a:lstStyle>
            <a:lvl1pPr>
              <a:defRPr sz="3000" b="1">
                <a:solidFill>
                  <a:srgbClr val="E8992A"/>
                </a:solidFill>
                <a:latin typeface="Libre Baskerville" panose="02000000000000000000" pitchFamily="2" charset="0"/>
              </a:defRPr>
            </a:lvl1pPr>
          </a:lstStyle>
          <a:p>
            <a:r>
              <a:rPr lang="en-US" dirty="0"/>
              <a:t>FOR MORE INFORMATION</a:t>
            </a:r>
          </a:p>
        </p:txBody>
      </p:sp>
      <p:sp>
        <p:nvSpPr>
          <p:cNvPr id="5" name="Text Placeholder 4"/>
          <p:cNvSpPr>
            <a:spLocks noGrp="1"/>
          </p:cNvSpPr>
          <p:nvPr>
            <p:ph type="body" sz="quarter" idx="14"/>
          </p:nvPr>
        </p:nvSpPr>
        <p:spPr>
          <a:xfrm>
            <a:off x="4521200" y="4383088"/>
            <a:ext cx="7294563" cy="2071687"/>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Tree>
    <p:extLst>
      <p:ext uri="{BB962C8B-B14F-4D97-AF65-F5344CB8AC3E}">
        <p14:creationId xmlns:p14="http://schemas.microsoft.com/office/powerpoint/2010/main" val="2047421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801531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520209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RespectAbility"/>
          <p:cNvPicPr>
            <a:picLocks noChangeAspect="1"/>
          </p:cNvPicPr>
          <p:nvPr userDrawn="1"/>
        </p:nvPicPr>
        <p:blipFill>
          <a:blip r:embed="rId2" cstate="print"/>
          <a:stretch>
            <a:fillRect/>
          </a:stretch>
        </p:blipFill>
        <p:spPr>
          <a:xfrm>
            <a:off x="412580" y="4383499"/>
            <a:ext cx="3232506" cy="1439706"/>
          </a:xfrm>
          <a:prstGeom prst="rect">
            <a:avLst/>
          </a:prstGeom>
        </p:spPr>
      </p:pic>
      <p:sp>
        <p:nvSpPr>
          <p:cNvPr id="10" name="Rectangle 9"/>
          <p:cNvSpPr/>
          <p:nvPr userDrawn="1"/>
        </p:nvSpPr>
        <p:spPr>
          <a:xfrm>
            <a:off x="4109156" y="3136410"/>
            <a:ext cx="8071553" cy="3718770"/>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cxnSpLocks/>
          </p:cNvCxnSpPr>
          <p:nvPr userDrawn="1"/>
        </p:nvCxnSpPr>
        <p:spPr>
          <a:xfrm flipH="1">
            <a:off x="4073755" y="3136410"/>
            <a:ext cx="20896" cy="3709061"/>
          </a:xfrm>
          <a:prstGeom prst="straightConnector1">
            <a:avLst/>
          </a:prstGeom>
          <a:ln w="12700">
            <a:solidFill>
              <a:srgbClr val="F2A63C"/>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hasCustomPrompt="1"/>
          </p:nvPr>
        </p:nvSpPr>
        <p:spPr>
          <a:xfrm>
            <a:off x="4521200" y="3204591"/>
            <a:ext cx="6451885" cy="523219"/>
          </a:xfrm>
        </p:spPr>
        <p:txBody>
          <a:bodyPr>
            <a:normAutofit/>
          </a:bodyPr>
          <a:lstStyle>
            <a:lvl1pPr>
              <a:defRPr sz="3000" b="1">
                <a:solidFill>
                  <a:srgbClr val="E8992A"/>
                </a:solidFill>
                <a:latin typeface="Lato" panose="020F0502020204030203" pitchFamily="34" charset="0"/>
                <a:ea typeface="Lato" panose="020F0502020204030203" pitchFamily="34" charset="0"/>
                <a:cs typeface="Lato" panose="020F0502020204030203" pitchFamily="34" charset="0"/>
              </a:defRPr>
            </a:lvl1pPr>
          </a:lstStyle>
          <a:p>
            <a:r>
              <a:rPr lang="en-US"/>
              <a:t>FOR MORE INFORMATION</a:t>
            </a:r>
          </a:p>
        </p:txBody>
      </p:sp>
      <p:sp>
        <p:nvSpPr>
          <p:cNvPr id="5" name="Text Placeholder 4"/>
          <p:cNvSpPr>
            <a:spLocks noGrp="1"/>
          </p:cNvSpPr>
          <p:nvPr>
            <p:ph type="body" sz="quarter" idx="14"/>
          </p:nvPr>
        </p:nvSpPr>
        <p:spPr>
          <a:xfrm>
            <a:off x="4521200" y="3866606"/>
            <a:ext cx="7294563" cy="2588169"/>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7DD83F51-DC01-FFF4-8CDA-9F5F9DDFF4BC}"/>
              </a:ext>
            </a:extLst>
          </p:cNvPr>
          <p:cNvSpPr>
            <a:spLocks noGrp="1"/>
          </p:cNvSpPr>
          <p:nvPr>
            <p:ph type="pic" sz="quarter" idx="15"/>
          </p:nvPr>
        </p:nvSpPr>
        <p:spPr>
          <a:xfrm>
            <a:off x="0" y="112713"/>
            <a:ext cx="12180888" cy="3024187"/>
          </a:xfrm>
        </p:spPr>
        <p:txBody>
          <a:bodyPr/>
          <a:lstStyle/>
          <a:p>
            <a:endParaRPr lang="en-US"/>
          </a:p>
        </p:txBody>
      </p:sp>
    </p:spTree>
    <p:extLst>
      <p:ext uri="{BB962C8B-B14F-4D97-AF65-F5344CB8AC3E}">
        <p14:creationId xmlns:p14="http://schemas.microsoft.com/office/powerpoint/2010/main" val="2935763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with yellow top">
    <p:spTree>
      <p:nvGrpSpPr>
        <p:cNvPr id="1" name=""/>
        <p:cNvGrpSpPr/>
        <p:nvPr/>
      </p:nvGrpSpPr>
      <p:grpSpPr>
        <a:xfrm>
          <a:off x="0" y="0"/>
          <a:ext cx="0" cy="0"/>
          <a:chOff x="0" y="0"/>
          <a:chExt cx="0" cy="0"/>
        </a:xfrm>
      </p:grpSpPr>
      <p:sp>
        <p:nvSpPr>
          <p:cNvPr id="7" name="Rectangle 6"/>
          <p:cNvSpPr/>
          <p:nvPr userDrawn="1"/>
        </p:nvSpPr>
        <p:spPr>
          <a:xfrm>
            <a:off x="0" y="-13247"/>
            <a:ext cx="12197255" cy="126125"/>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93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pic>
        <p:nvPicPr>
          <p:cNvPr id="5" name="Picture 6" descr="RespectAbility logo"/>
          <p:cNvPicPr>
            <a:picLocks noChangeAspect="1"/>
          </p:cNvPicPr>
          <p:nvPr userDrawn="1"/>
        </p:nvPicPr>
        <p:blipFill>
          <a:blip r:embed="rId2" cstate="print"/>
          <a:stretch>
            <a:fillRect/>
          </a:stretch>
        </p:blipFill>
        <p:spPr>
          <a:xfrm>
            <a:off x="11247268" y="306686"/>
            <a:ext cx="662152" cy="291440"/>
          </a:xfrm>
          <a:prstGeom prst="rect">
            <a:avLst/>
          </a:prstGeom>
        </p:spPr>
      </p:pic>
      <p:cxnSp>
        <p:nvCxnSpPr>
          <p:cNvPr id="6" name="Straight Arrow Connector 5"/>
          <p:cNvCxnSpPr/>
          <p:nvPr userDrawn="1"/>
        </p:nvCxnSpPr>
        <p:spPr>
          <a:xfrm>
            <a:off x="-2384" y="758346"/>
            <a:ext cx="3202784" cy="14798"/>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userDrawn="1"/>
        </p:nvCxnSpPr>
        <p:spPr>
          <a:xfrm>
            <a:off x="8991602" y="773144"/>
            <a:ext cx="3198514" cy="0"/>
          </a:xfrm>
          <a:prstGeom prst="straightConnector1">
            <a:avLst/>
          </a:prstGeom>
          <a:ln w="28575">
            <a:solidFill>
              <a:srgbClr val="F2A63C"/>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3200399" y="141432"/>
            <a:ext cx="5791204" cy="1325563"/>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sp>
        <p:nvSpPr>
          <p:cNvPr id="13" name="Text Placeholder 12"/>
          <p:cNvSpPr>
            <a:spLocks noGrp="1"/>
          </p:cNvSpPr>
          <p:nvPr>
            <p:ph type="body" sz="quarter" idx="13"/>
          </p:nvPr>
        </p:nvSpPr>
        <p:spPr>
          <a:xfrm>
            <a:off x="1018381" y="1742359"/>
            <a:ext cx="10155237"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6940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General Text slide">
    <p:spTree>
      <p:nvGrpSpPr>
        <p:cNvPr id="1" name=""/>
        <p:cNvGrpSpPr/>
        <p:nvPr/>
      </p:nvGrpSpPr>
      <p:grpSpPr>
        <a:xfrm>
          <a:off x="0" y="0"/>
          <a:ext cx="0" cy="0"/>
          <a:chOff x="0" y="0"/>
          <a:chExt cx="0" cy="0"/>
        </a:xfrm>
      </p:grpSpPr>
      <p:sp>
        <p:nvSpPr>
          <p:cNvPr id="2" name="Rectangles 1"/>
          <p:cNvSpPr/>
          <p:nvPr userDrawn="1"/>
        </p:nvSpPr>
        <p:spPr>
          <a:xfrm>
            <a:off x="635" y="1770380"/>
            <a:ext cx="12191365" cy="27501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RespectAbility logo"/>
          <p:cNvPicPr>
            <a:picLocks noChangeAspect="1"/>
          </p:cNvPicPr>
          <p:nvPr userDrawn="1"/>
        </p:nvPicPr>
        <p:blipFill>
          <a:blip r:embed="rId2" cstate="print"/>
          <a:stretch>
            <a:fillRect/>
          </a:stretch>
        </p:blipFill>
        <p:spPr>
          <a:xfrm>
            <a:off x="5595620" y="278130"/>
            <a:ext cx="1001395" cy="440690"/>
          </a:xfrm>
          <a:prstGeom prst="rect">
            <a:avLst/>
          </a:prstGeom>
        </p:spPr>
      </p:pic>
      <p:cxnSp>
        <p:nvCxnSpPr>
          <p:cNvPr id="7" name="Straight Arrow Connector 6"/>
          <p:cNvCxnSpPr/>
          <p:nvPr userDrawn="1"/>
        </p:nvCxnSpPr>
        <p:spPr>
          <a:xfrm flipH="1" flipV="1">
            <a:off x="724535" y="-60325"/>
            <a:ext cx="8255" cy="697992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
        <p:nvSpPr>
          <p:cNvPr id="8" name="Title 7"/>
          <p:cNvSpPr>
            <a:spLocks noGrp="1"/>
          </p:cNvSpPr>
          <p:nvPr>
            <p:ph type="title"/>
          </p:nvPr>
        </p:nvSpPr>
        <p:spPr>
          <a:xfrm>
            <a:off x="1983105" y="2482215"/>
            <a:ext cx="8225790" cy="1325880"/>
          </a:xfrm>
        </p:spPr>
        <p:txBody>
          <a:bodyPr>
            <a:normAutofit/>
          </a:bodyPr>
          <a:lstStyle>
            <a:lvl1pPr algn="ctr">
              <a:defRPr sz="3000" b="1">
                <a:latin typeface="Libre Baskerville" panose="02000000000000000000" pitchFamily="2" charset="0"/>
                <a:ea typeface="Lato" panose="020F0502020204030203" pitchFamily="34" charset="0"/>
                <a:cs typeface="Lato" panose="020F0502020204030203" pitchFamily="34" charset="0"/>
              </a:defRPr>
            </a:lvl1pPr>
          </a:lstStyle>
          <a:p>
            <a:r>
              <a:rPr lang="en-US" dirty="0"/>
              <a:t>Click to edit Master title style</a:t>
            </a:r>
          </a:p>
        </p:txBody>
      </p:sp>
      <p:cxnSp>
        <p:nvCxnSpPr>
          <p:cNvPr id="4" name="Straight Arrow Connector 3"/>
          <p:cNvCxnSpPr/>
          <p:nvPr userDrawn="1"/>
        </p:nvCxnSpPr>
        <p:spPr>
          <a:xfrm flipV="1">
            <a:off x="11463020" y="-60960"/>
            <a:ext cx="8255" cy="6979920"/>
          </a:xfrm>
          <a:prstGeom prst="straightConnector1">
            <a:avLst/>
          </a:prstGeom>
          <a:ln w="28575">
            <a:solidFill>
              <a:srgbClr val="F2A63C"/>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37175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Photo and Text without visible title">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1018381" y="2535508"/>
            <a:ext cx="10155237"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2628"/>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3" name="Picture Placeholder 2"/>
          <p:cNvSpPr>
            <a:spLocks noGrp="1"/>
          </p:cNvSpPr>
          <p:nvPr>
            <p:ph type="pic" sz="quarter" idx="14"/>
          </p:nvPr>
        </p:nvSpPr>
        <p:spPr>
          <a:xfrm>
            <a:off x="0" y="84138"/>
            <a:ext cx="12192000" cy="2237432"/>
          </a:xfrm>
        </p:spPr>
        <p:txBody>
          <a:bodyPr/>
          <a:lstStyle/>
          <a:p>
            <a:endParaRPr lang="en-US"/>
          </a:p>
        </p:txBody>
      </p:sp>
    </p:spTree>
    <p:extLst>
      <p:ext uri="{BB962C8B-B14F-4D97-AF65-F5344CB8AC3E}">
        <p14:creationId xmlns:p14="http://schemas.microsoft.com/office/powerpoint/2010/main" val="110255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text boxes">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838201" y="1910302"/>
            <a:ext cx="4791634"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2628"/>
            <a:ext cx="12197255" cy="80970"/>
          </a:xfrm>
          <a:prstGeom prst="rect">
            <a:avLst/>
          </a:prstGeom>
          <a:solidFill>
            <a:srgbClr val="F2A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11245485" y="6359016"/>
            <a:ext cx="662152" cy="291440"/>
          </a:xfrm>
          <a:prstGeom prst="rect">
            <a:avLst/>
          </a:prstGeom>
        </p:spPr>
      </p:pic>
      <p:sp>
        <p:nvSpPr>
          <p:cNvPr id="2" name="Title 1"/>
          <p:cNvSpPr>
            <a:spLocks noGrp="1"/>
          </p:cNvSpPr>
          <p:nvPr>
            <p:ph type="title"/>
          </p:nvPr>
        </p:nvSpPr>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7" name="Text Placeholder 12"/>
          <p:cNvSpPr>
            <a:spLocks noGrp="1"/>
          </p:cNvSpPr>
          <p:nvPr>
            <p:ph type="body" sz="quarter" idx="14"/>
          </p:nvPr>
        </p:nvSpPr>
        <p:spPr>
          <a:xfrm>
            <a:off x="6562165" y="1910302"/>
            <a:ext cx="4791634" cy="4229100"/>
          </a:xfrm>
        </p:spPr>
        <p:txBody>
          <a:bodyPr/>
          <a:lstStyle>
            <a:lvl1pPr>
              <a:defRPr>
                <a:latin typeface="Lato" panose="020F0502020204030203" pitchFamily="34" charset="0"/>
                <a:ea typeface="Lato" panose="020F0502020204030203" pitchFamily="34" charset="0"/>
                <a:cs typeface="Lato" panose="020F0502020204030203" pitchFamily="34" charset="0"/>
              </a:defRPr>
            </a:lvl1pPr>
            <a:lvl2pPr>
              <a:defRPr>
                <a:latin typeface="Lato" panose="020F0502020204030203" pitchFamily="34" charset="0"/>
                <a:ea typeface="Lato" panose="020F0502020204030203" pitchFamily="34" charset="0"/>
                <a:cs typeface="Lato" panose="020F0502020204030203" pitchFamily="34" charset="0"/>
              </a:defRPr>
            </a:lvl2pPr>
            <a:lvl3pPr>
              <a:defRPr>
                <a:latin typeface="Lato" panose="020F0502020204030203" pitchFamily="34" charset="0"/>
                <a:ea typeface="Lato" panose="020F0502020204030203" pitchFamily="34" charset="0"/>
                <a:cs typeface="Lato" panose="020F0502020204030203" pitchFamily="34" charset="0"/>
              </a:defRPr>
            </a:lvl3pPr>
            <a:lvl4pPr>
              <a:defRPr>
                <a:latin typeface="Lato" panose="020F0502020204030203" pitchFamily="34" charset="0"/>
                <a:ea typeface="Lato" panose="020F0502020204030203" pitchFamily="34" charset="0"/>
                <a:cs typeface="Lato" panose="020F0502020204030203" pitchFamily="34" charset="0"/>
              </a:defRPr>
            </a:lvl4pPr>
            <a:lvl5pPr>
              <a:defRPr>
                <a:latin typeface="Lato" panose="020F0502020204030203" pitchFamily="34" charset="0"/>
                <a:ea typeface="Lato" panose="020F0502020204030203" pitchFamily="34" charset="0"/>
                <a:cs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4322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photo option 1">
    <p:spTree>
      <p:nvGrpSpPr>
        <p:cNvPr id="1" name=""/>
        <p:cNvGrpSpPr/>
        <p:nvPr/>
      </p:nvGrpSpPr>
      <p:grpSpPr>
        <a:xfrm>
          <a:off x="0" y="0"/>
          <a:ext cx="0" cy="0"/>
          <a:chOff x="0" y="0"/>
          <a:chExt cx="0" cy="0"/>
        </a:xfrm>
      </p:grpSpPr>
      <p:sp>
        <p:nvSpPr>
          <p:cNvPr id="12" name="Title 11"/>
          <p:cNvSpPr>
            <a:spLocks noGrp="1"/>
          </p:cNvSpPr>
          <p:nvPr>
            <p:ph type="title"/>
          </p:nvPr>
        </p:nvSpPr>
        <p:spPr>
          <a:xfrm>
            <a:off x="512064" y="1051560"/>
            <a:ext cx="6400800" cy="1371600"/>
          </a:xfrm>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512763" y="2581275"/>
            <a:ext cx="6400800" cy="3532188"/>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sp>
        <p:nvSpPr>
          <p:cNvPr id="6" name="Rectangle 5"/>
          <p:cNvSpPr/>
          <p:nvPr userDrawn="1"/>
        </p:nvSpPr>
        <p:spPr>
          <a:xfrm>
            <a:off x="11277600" y="-2822"/>
            <a:ext cx="914400" cy="6852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p:cNvSpPr>
            <a:spLocks noGrp="1"/>
          </p:cNvSpPr>
          <p:nvPr>
            <p:ph type="pic" sz="quarter" idx="11"/>
          </p:nvPr>
        </p:nvSpPr>
        <p:spPr>
          <a:xfrm>
            <a:off x="7691438" y="393700"/>
            <a:ext cx="4042412" cy="6074832"/>
          </a:xfrm>
        </p:spPr>
        <p:txBody>
          <a:bodyPr/>
          <a:lstStyle/>
          <a:p>
            <a:endParaRPr lang="en-US"/>
          </a:p>
        </p:txBody>
      </p:sp>
      <p:pic>
        <p:nvPicPr>
          <p:cNvPr id="10" name="Picture 6" descr="Logo&#10;&#10;Description automatically generated"/>
          <p:cNvPicPr>
            <a:picLocks noChangeAspect="1"/>
          </p:cNvPicPr>
          <p:nvPr userDrawn="1"/>
        </p:nvPicPr>
        <p:blipFill>
          <a:blip r:embed="rId2" cstate="print"/>
          <a:stretch>
            <a:fillRect/>
          </a:stretch>
        </p:blipFill>
        <p:spPr>
          <a:xfrm>
            <a:off x="204952" y="6375949"/>
            <a:ext cx="662152" cy="291440"/>
          </a:xfrm>
          <a:prstGeom prst="rect">
            <a:avLst/>
          </a:prstGeom>
        </p:spPr>
      </p:pic>
    </p:spTree>
    <p:extLst>
      <p:ext uri="{BB962C8B-B14F-4D97-AF65-F5344CB8AC3E}">
        <p14:creationId xmlns:p14="http://schemas.microsoft.com/office/powerpoint/2010/main" val="2486856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photo option 2">
    <p:spTree>
      <p:nvGrpSpPr>
        <p:cNvPr id="1" name=""/>
        <p:cNvGrpSpPr/>
        <p:nvPr/>
      </p:nvGrpSpPr>
      <p:grpSpPr>
        <a:xfrm>
          <a:off x="0" y="0"/>
          <a:ext cx="0" cy="0"/>
          <a:chOff x="0" y="0"/>
          <a:chExt cx="0" cy="0"/>
        </a:xfrm>
      </p:grpSpPr>
      <p:sp>
        <p:nvSpPr>
          <p:cNvPr id="6" name="Rectangle 5"/>
          <p:cNvSpPr/>
          <p:nvPr userDrawn="1"/>
        </p:nvSpPr>
        <p:spPr>
          <a:xfrm>
            <a:off x="0" y="5645"/>
            <a:ext cx="5719482" cy="68523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a:off x="5971822" y="423530"/>
            <a:ext cx="5897449" cy="1371600"/>
          </a:xfrm>
        </p:spPr>
        <p:txBody>
          <a:bodyPr>
            <a:normAutofit/>
          </a:bodyPr>
          <a:lstStyle>
            <a:lvl1pPr>
              <a:defRPr sz="3000">
                <a:latin typeface="Libre Baskerville" panose="02000000000000000000" pitchFamily="2" charset="0"/>
              </a:defRPr>
            </a:lvl1pPr>
          </a:lstStyle>
          <a:p>
            <a:r>
              <a:rPr lang="en-US" dirty="0"/>
              <a:t>Click to edit Master title style</a:t>
            </a:r>
          </a:p>
        </p:txBody>
      </p:sp>
      <p:sp>
        <p:nvSpPr>
          <p:cNvPr id="14" name="Text Placeholder 13"/>
          <p:cNvSpPr>
            <a:spLocks noGrp="1"/>
          </p:cNvSpPr>
          <p:nvPr>
            <p:ph type="body" sz="quarter" idx="10"/>
          </p:nvPr>
        </p:nvSpPr>
        <p:spPr>
          <a:xfrm>
            <a:off x="5971822" y="2150969"/>
            <a:ext cx="5897449" cy="4224980"/>
          </a:xfrm>
        </p:spPr>
        <p:txBody>
          <a:bodyPr>
            <a:normAutofit/>
          </a:bodyPr>
          <a:lstStyle>
            <a:lvl1pPr marL="0" indent="0">
              <a:buNone/>
              <a:defRPr sz="2400">
                <a:latin typeface="Lato" panose="020F0502020204030203" pitchFamily="34" charset="0"/>
                <a:ea typeface="Lato" panose="020F0502020204030203" pitchFamily="34" charset="0"/>
                <a:cs typeface="Lato" panose="020F0502020204030203" pitchFamily="34" charset="0"/>
              </a:defRPr>
            </a:lvl1pPr>
          </a:lstStyle>
          <a:p>
            <a:pPr lvl="0"/>
            <a:r>
              <a:rPr lang="en-US" dirty="0"/>
              <a:t>Click to edit Master text styles</a:t>
            </a:r>
          </a:p>
        </p:txBody>
      </p:sp>
      <p:pic>
        <p:nvPicPr>
          <p:cNvPr id="10" name="Picture 6" descr="Logo&#10;&#10;Description automatically generated"/>
          <p:cNvPicPr>
            <a:picLocks noChangeAspect="1"/>
          </p:cNvPicPr>
          <p:nvPr userDrawn="1"/>
        </p:nvPicPr>
        <p:blipFill>
          <a:blip r:embed="rId2" cstate="print"/>
          <a:stretch>
            <a:fillRect/>
          </a:stretch>
        </p:blipFill>
        <p:spPr>
          <a:xfrm>
            <a:off x="204952" y="6375949"/>
            <a:ext cx="662152" cy="291440"/>
          </a:xfrm>
          <a:prstGeom prst="rect">
            <a:avLst/>
          </a:prstGeom>
        </p:spPr>
      </p:pic>
      <p:sp>
        <p:nvSpPr>
          <p:cNvPr id="3" name="Picture Placeholder 2"/>
          <p:cNvSpPr>
            <a:spLocks noGrp="1"/>
          </p:cNvSpPr>
          <p:nvPr>
            <p:ph type="pic" sz="quarter" idx="11"/>
          </p:nvPr>
        </p:nvSpPr>
        <p:spPr>
          <a:xfrm>
            <a:off x="536028" y="1483535"/>
            <a:ext cx="4916505" cy="3962400"/>
          </a:xfrm>
        </p:spPr>
        <p:txBody>
          <a:bodyPr/>
          <a:lstStyle/>
          <a:p>
            <a:endParaRPr lang="en-US"/>
          </a:p>
        </p:txBody>
      </p:sp>
    </p:spTree>
    <p:extLst>
      <p:ext uri="{BB962C8B-B14F-4D97-AF65-F5344CB8AC3E}">
        <p14:creationId xmlns:p14="http://schemas.microsoft.com/office/powerpoint/2010/main" val="398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82848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 id="2147483681" r:id="rId20"/>
    <p:sldLayoutId id="2147483682" r:id="rId21"/>
    <p:sldLayoutId id="214748368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ncdj.org/style-guide/"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https://www.respectability.org/2017/12/graciano-petersen/" TargetMode="External"/><Relationship Id="rId5" Type="http://schemas.openxmlformats.org/officeDocument/2006/relationships/image" Target="../media/image5.jpeg"/><Relationship Id="rId4" Type="http://schemas.openxmlformats.org/officeDocument/2006/relationships/hyperlink" Target="https://www.respectability.org/2017/12/ariel-simm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www.projectimplicit.net/" TargetMode="External"/><Relationship Id="rId4" Type="http://schemas.openxmlformats.org/officeDocument/2006/relationships/hyperlink" Target="https://fidelum.com/wp-content/uploads/2013/10/Warmth-Competence-2007.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www.aapd.com/"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disabilityin.org/" TargetMode="External"/><Relationship Id="rId5" Type="http://schemas.openxmlformats.org/officeDocument/2006/relationships/hyperlink" Target="https://www.accenture.com/us-en/company-persons-with-disabilities" TargetMode="External"/><Relationship Id="rId4" Type="http://schemas.openxmlformats.org/officeDocument/2006/relationships/hyperlink" Target="mailto:https://www.accenture.com/_acnmedia/pdf-89/accenture-disability-inclusion-research-report.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hyperlink" Target="https://askjan.org/index.html" TargetMode="External"/><Relationship Id="rId5" Type="http://schemas.openxmlformats.org/officeDocument/2006/relationships/hyperlink" Target="https://tapability.org/" TargetMode="External"/><Relationship Id="rId4" Type="http://schemas.openxmlformats.org/officeDocument/2006/relationships/hyperlink" Target="https://www.respectability.org/resources/Employers-Embracing-Employees-Disabilitie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hyperlink" Target="https://www.respectability.org/speakers-bureau/topics/#philanthropy" TargetMode="External"/><Relationship Id="rId3" Type="http://schemas.openxmlformats.org/officeDocument/2006/relationships/hyperlink" Target="https://www.respectability.org/speakers-bureau/topics/#recruitment" TargetMode="External"/><Relationship Id="rId7" Type="http://schemas.openxmlformats.org/officeDocument/2006/relationships/hyperlink" Target="https://www.respectability.org/speakers-bureau/topics/#mentalhealth" TargetMode="External"/><Relationship Id="rId2" Type="http://schemas.openxmlformats.org/officeDocument/2006/relationships/hyperlink" Target="https://www.respectability.org/speakers-bureau/topics/#101" TargetMode="External"/><Relationship Id="rId1" Type="http://schemas.openxmlformats.org/officeDocument/2006/relationships/slideLayout" Target="../slideLayouts/slideLayout4.xml"/><Relationship Id="rId6" Type="http://schemas.openxmlformats.org/officeDocument/2006/relationships/hyperlink" Target="https://www.respectability.org/speakers-bureau/topics/#inaccessible" TargetMode="External"/><Relationship Id="rId5" Type="http://schemas.openxmlformats.org/officeDocument/2006/relationships/hyperlink" Target="https://www.respectability.org/speakers-bureau/topics/#events" TargetMode="External"/><Relationship Id="rId10" Type="http://schemas.openxmlformats.org/officeDocument/2006/relationships/image" Target="../media/image23.jpeg"/><Relationship Id="rId4" Type="http://schemas.openxmlformats.org/officeDocument/2006/relationships/hyperlink" Target="https://www.respectability.org/speakers-bureau/topics/#wiaorg" TargetMode="External"/><Relationship Id="rId9" Type="http://schemas.openxmlformats.org/officeDocument/2006/relationships/hyperlink" Target="mailto:JakeS@RespectAbility.org" TargetMode="External"/></Relationships>
</file>

<file path=ppt/slides/_rels/slide44.xml.rels><?xml version="1.0" encoding="UTF-8" standalone="yes"?>
<Relationships xmlns="http://schemas.openxmlformats.org/package/2006/relationships"><Relationship Id="rId2" Type="http://schemas.openxmlformats.org/officeDocument/2006/relationships/hyperlink" Target="https://www.respectability.org/accessibility-webinars/"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mailto:ArielS@RespectAbility.org" TargetMode="External"/><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24.jpeg"/><Relationship Id="rId5" Type="http://schemas.openxmlformats.org/officeDocument/2006/relationships/hyperlink" Target="mailto:JakeS@Respectability.org" TargetMode="External"/><Relationship Id="rId4" Type="http://schemas.openxmlformats.org/officeDocument/2006/relationships/hyperlink" Target="mailto:GracianoP@RespectAbility.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normAutofit fontScale="90000"/>
          </a:bodyPr>
          <a:lstStyle/>
          <a:p>
            <a:pPr algn="l"/>
            <a:br>
              <a:rPr lang="en-US" sz="1800" b="0" i="0" u="none" strike="noStrike" baseline="0" dirty="0">
                <a:solidFill>
                  <a:srgbClr val="000000"/>
                </a:solidFill>
                <a:latin typeface="Arial" panose="020B0604020202020204" pitchFamily="34" charset="0"/>
              </a:rPr>
            </a:br>
            <a:r>
              <a:rPr lang="en-US" sz="1800" b="0" i="0" u="none" strike="noStrike" baseline="0" dirty="0">
                <a:solidFill>
                  <a:srgbClr val="000000"/>
                </a:solidFill>
                <a:latin typeface="Arial" panose="020B0604020202020204" pitchFamily="34" charset="0"/>
              </a:rPr>
              <a:t> </a:t>
            </a:r>
            <a:br>
              <a:rPr lang="en-US" sz="440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440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Disability 101: Disability in the Criminal </a:t>
            </a:r>
            <a:r>
              <a:rPr lang="en-US" sz="4400" dirty="0">
                <a:solidFill>
                  <a:srgbClr val="000000"/>
                </a:solidFill>
                <a:latin typeface="Tahoma" panose="020B0604030504040204" pitchFamily="34" charset="0"/>
                <a:ea typeface="Tahoma" panose="020B0604030504040204" pitchFamily="34" charset="0"/>
                <a:cs typeface="Tahoma" panose="020B0604030504040204" pitchFamily="34" charset="0"/>
              </a:rPr>
              <a:t>L</a:t>
            </a:r>
            <a:r>
              <a:rPr lang="en-US" sz="440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egal </a:t>
            </a:r>
            <a:r>
              <a:rPr lang="en-US" sz="4400" dirty="0">
                <a:solidFill>
                  <a:srgbClr val="000000"/>
                </a:solidFill>
                <a:latin typeface="Tahoma" panose="020B0604030504040204" pitchFamily="34" charset="0"/>
                <a:ea typeface="Tahoma" panose="020B0604030504040204" pitchFamily="34" charset="0"/>
                <a:cs typeface="Tahoma" panose="020B0604030504040204" pitchFamily="34" charset="0"/>
              </a:rPr>
              <a:t>S</a:t>
            </a:r>
            <a:r>
              <a:rPr lang="en-US" sz="440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rPr>
              <a:t>ystem</a:t>
            </a:r>
          </a:p>
        </p:txBody>
      </p:sp>
      <p:sp>
        <p:nvSpPr>
          <p:cNvPr id="3" name="Subtitle 2">
            <a:extLst>
              <a:ext uri="{FF2B5EF4-FFF2-40B4-BE49-F238E27FC236}">
                <a16:creationId xmlns:a16="http://schemas.microsoft.com/office/drawing/2014/main" id="{0099050C-69C8-3492-8A84-A090C7548734}"/>
              </a:ext>
            </a:extLst>
          </p:cNvPr>
          <p:cNvSpPr>
            <a:spLocks noGrp="1"/>
          </p:cNvSpPr>
          <p:nvPr>
            <p:ph type="subTitle" idx="1"/>
          </p:nvPr>
        </p:nvSpPr>
        <p:spPr>
          <a:xfrm>
            <a:off x="4703935" y="1994280"/>
            <a:ext cx="7207624" cy="433659"/>
          </a:xfrm>
        </p:spPr>
        <p:txBody>
          <a:bodyPr/>
          <a:lstStyle/>
          <a:p>
            <a:r>
              <a:rPr lang="en-US" b="0" dirty="0">
                <a:latin typeface="Tahoma" panose="020B0604030504040204" pitchFamily="34" charset="0"/>
                <a:ea typeface="Tahoma" panose="020B0604030504040204" pitchFamily="34" charset="0"/>
                <a:cs typeface="Tahoma" panose="020B0604030504040204" pitchFamily="34" charset="0"/>
              </a:rPr>
              <a:t>NACDL | February 29, 2024</a:t>
            </a:r>
          </a:p>
        </p:txBody>
      </p:sp>
      <p:pic>
        <p:nvPicPr>
          <p:cNvPr id="1026" name="Picture 2" descr="RespectAbility Staff smiling together with the Hollywood sign in the distant background">
            <a:extLst>
              <a:ext uri="{FF2B5EF4-FFF2-40B4-BE49-F238E27FC236}">
                <a16:creationId xmlns:a16="http://schemas.microsoft.com/office/drawing/2014/main" id="{0BD3D8C8-66A6-25D7-C2FE-F4522D64E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600638"/>
            <a:ext cx="9753600" cy="3905250"/>
          </a:xfrm>
          <a:prstGeom prst="rect">
            <a:avLst/>
          </a:prstGeom>
          <a:noFill/>
          <a:ln>
            <a:solidFill>
              <a:schemeClr val="accent4"/>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65DD-0BB2-D801-F511-75B1BAA32614}"/>
              </a:ext>
            </a:extLst>
          </p:cNvPr>
          <p:cNvSpPr>
            <a:spLocks noGrp="1"/>
          </p:cNvSpPr>
          <p:nvPr>
            <p:ph type="title"/>
          </p:nvPr>
        </p:nvSpPr>
        <p:spPr/>
        <p:txBody>
          <a:bodyPr>
            <a:normAutofit/>
          </a:bodyPr>
          <a:lstStyle/>
          <a:p>
            <a:r>
              <a:rPr lang="en-US" sz="3600">
                <a:latin typeface="Tahoma" panose="020B0604030504040204" pitchFamily="34" charset="0"/>
                <a:ea typeface="Tahoma" panose="020B0604030504040204" pitchFamily="34" charset="0"/>
                <a:cs typeface="Tahoma" panose="020B0604030504040204" pitchFamily="34" charset="0"/>
              </a:rPr>
              <a:t>Models of Disability</a:t>
            </a:r>
          </a:p>
        </p:txBody>
      </p:sp>
      <p:sp>
        <p:nvSpPr>
          <p:cNvPr id="3" name="Text Placeholder 2">
            <a:extLst>
              <a:ext uri="{FF2B5EF4-FFF2-40B4-BE49-F238E27FC236}">
                <a16:creationId xmlns:a16="http://schemas.microsoft.com/office/drawing/2014/main" id="{8248E5D3-8EBF-7F86-A12A-284729C77709}"/>
              </a:ext>
            </a:extLst>
          </p:cNvPr>
          <p:cNvSpPr>
            <a:spLocks noGrp="1"/>
          </p:cNvSpPr>
          <p:nvPr>
            <p:ph type="body" sz="quarter" idx="13"/>
          </p:nvPr>
        </p:nvSpPr>
        <p:spPr>
          <a:xfrm>
            <a:off x="1018381" y="1742358"/>
            <a:ext cx="10155237" cy="4627179"/>
          </a:xfrm>
        </p:spPr>
        <p:txBody>
          <a:bodyPr vert="horz" lIns="91440" tIns="45720" rIns="91440" bIns="45720" rtlCol="0" anchor="t">
            <a:normAutofit fontScale="92500" lnSpcReduction="10000"/>
          </a:bodyPr>
          <a:lstStyle/>
          <a:p>
            <a:r>
              <a:rPr lang="en-US" sz="3600" dirty="0">
                <a:latin typeface="Tahoma" panose="020B0604030504040204" pitchFamily="34" charset="0"/>
                <a:ea typeface="Tahoma" panose="020B0604030504040204" pitchFamily="34" charset="0"/>
                <a:cs typeface="Tahoma" panose="020B0604030504040204" pitchFamily="34" charset="0"/>
              </a:rPr>
              <a:t>Charity/pity</a:t>
            </a:r>
          </a:p>
          <a:p>
            <a:r>
              <a:rPr lang="en-US" sz="3600" dirty="0">
                <a:latin typeface="Tahoma" panose="020B0604030504040204" pitchFamily="34" charset="0"/>
                <a:ea typeface="Tahoma" panose="020B0604030504040204" pitchFamily="34" charset="0"/>
                <a:cs typeface="Tahoma" panose="020B0604030504040204" pitchFamily="34" charset="0"/>
              </a:rPr>
              <a:t>Medical/functional limitation</a:t>
            </a:r>
          </a:p>
          <a:p>
            <a:r>
              <a:rPr lang="en-US" sz="3600" dirty="0">
                <a:latin typeface="Tahoma" panose="020B0604030504040204" pitchFamily="34" charset="0"/>
                <a:ea typeface="Tahoma" panose="020B0604030504040204" pitchFamily="34" charset="0"/>
                <a:cs typeface="Tahoma" panose="020B0604030504040204" pitchFamily="34" charset="0"/>
              </a:rPr>
              <a:t>Social/environmental </a:t>
            </a:r>
          </a:p>
          <a:p>
            <a:r>
              <a:rPr lang="en-US" sz="3600" dirty="0">
                <a:latin typeface="Tahoma" panose="020B0604030504040204" pitchFamily="34" charset="0"/>
                <a:ea typeface="Tahoma" panose="020B0604030504040204" pitchFamily="34" charset="0"/>
                <a:cs typeface="Tahoma" panose="020B0604030504040204" pitchFamily="34" charset="0"/>
              </a:rPr>
              <a:t>Disability as an </a:t>
            </a:r>
            <a:r>
              <a:rPr lang="en-US" sz="3600" b="1" dirty="0">
                <a:latin typeface="Tahoma" panose="020B0604030504040204" pitchFamily="34" charset="0"/>
                <a:ea typeface="Tahoma" panose="020B0604030504040204" pitchFamily="34" charset="0"/>
                <a:cs typeface="Tahoma" panose="020B0604030504040204" pitchFamily="34" charset="0"/>
              </a:rPr>
              <a:t>identity </a:t>
            </a:r>
          </a:p>
          <a:p>
            <a:endParaRPr lang="en-US" sz="36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3600" dirty="0">
                <a:latin typeface="Tahoma" panose="020B0604030504040204" pitchFamily="34" charset="0"/>
                <a:ea typeface="Tahoma" panose="020B0604030504040204" pitchFamily="34" charset="0"/>
                <a:cs typeface="Tahoma" panose="020B0604030504040204" pitchFamily="34" charset="0"/>
              </a:rPr>
              <a:t>For practical considerations: access and functional needs</a:t>
            </a:r>
          </a:p>
          <a:p>
            <a:r>
              <a:rPr lang="en-US" sz="3600" b="1" dirty="0">
                <a:latin typeface="Tahoma"/>
                <a:ea typeface="Tahoma"/>
                <a:cs typeface="Tahoma"/>
              </a:rPr>
              <a:t>What does this person need to communicate or participate?</a:t>
            </a:r>
          </a:p>
        </p:txBody>
      </p:sp>
    </p:spTree>
    <p:extLst>
      <p:ext uri="{BB962C8B-B14F-4D97-AF65-F5344CB8AC3E}">
        <p14:creationId xmlns:p14="http://schemas.microsoft.com/office/powerpoint/2010/main" val="216355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FBD4-7EC4-A90B-E5C2-FF19F2695109}"/>
              </a:ext>
            </a:extLst>
          </p:cNvPr>
          <p:cNvSpPr>
            <a:spLocks noGrp="1"/>
          </p:cNvSpPr>
          <p:nvPr>
            <p:ph type="title"/>
          </p:nvPr>
        </p:nvSpPr>
        <p:spPr/>
        <p:txBody>
          <a:bodyPr>
            <a:normAutofit/>
          </a:bodyPr>
          <a:lstStyle/>
          <a:p>
            <a:r>
              <a:rPr lang="en-US" sz="4800" dirty="0">
                <a:latin typeface="Tahoma" panose="020B0604030504040204" pitchFamily="34" charset="0"/>
                <a:ea typeface="Tahoma" panose="020B0604030504040204" pitchFamily="34" charset="0"/>
                <a:cs typeface="Tahoma" panose="020B0604030504040204" pitchFamily="34" charset="0"/>
              </a:rPr>
              <a:t>Etiquette and Language</a:t>
            </a:r>
          </a:p>
        </p:txBody>
      </p:sp>
    </p:spTree>
    <p:extLst>
      <p:ext uri="{BB962C8B-B14F-4D97-AF65-F5344CB8AC3E}">
        <p14:creationId xmlns:p14="http://schemas.microsoft.com/office/powerpoint/2010/main" val="4217612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17CB5-5006-9A72-0184-AD641ABB8F12}"/>
              </a:ext>
            </a:extLst>
          </p:cNvPr>
          <p:cNvSpPr>
            <a:spLocks noGrp="1"/>
          </p:cNvSpPr>
          <p:nvPr>
            <p:ph type="title"/>
          </p:nvPr>
        </p:nvSpPr>
        <p:spPr/>
        <p:txBody>
          <a:bodyPr>
            <a:normAutofit/>
          </a:bodyPr>
          <a:lstStyle/>
          <a:p>
            <a:r>
              <a:rPr kumimoji="0" lang="en-US" sz="3600" b="1" i="0" u="none" strike="noStrike" kern="0" cap="none" spc="0" normalizeH="0" baseline="0" noProof="0">
                <a:ln>
                  <a:noFill/>
                </a:ln>
                <a:solidFill>
                  <a:srgbClr val="000000"/>
                </a:solidFill>
                <a:effectLst/>
                <a:uLnTx/>
                <a:uFillTx/>
                <a:latin typeface="Tahoma"/>
                <a:ea typeface="Tahoma"/>
                <a:cs typeface="Tahoma"/>
                <a:sym typeface="Calibri"/>
              </a:rPr>
              <a:t>Treat</a:t>
            </a:r>
            <a:r>
              <a:rPr kumimoji="0" lang="en-US" sz="3600" b="1" i="1" u="none" strike="noStrike" kern="0" cap="none" spc="0" normalizeH="0" baseline="0" noProof="0">
                <a:ln>
                  <a:noFill/>
                </a:ln>
                <a:solidFill>
                  <a:srgbClr val="000000"/>
                </a:solidFill>
                <a:effectLst/>
                <a:uLnTx/>
                <a:uFillTx/>
                <a:latin typeface="Tahoma"/>
                <a:ea typeface="Tahoma"/>
                <a:cs typeface="Tahoma"/>
                <a:sym typeface="Calibri"/>
              </a:rPr>
              <a:t> </a:t>
            </a:r>
            <a:r>
              <a:rPr kumimoji="0" lang="en-US" sz="3600" b="1" i="0" u="none" strike="noStrike" kern="0" cap="none" spc="0" normalizeH="0" baseline="0" noProof="0">
                <a:ln>
                  <a:noFill/>
                </a:ln>
                <a:solidFill>
                  <a:srgbClr val="000000"/>
                </a:solidFill>
                <a:effectLst/>
                <a:uLnTx/>
                <a:uFillTx/>
                <a:latin typeface="Tahoma"/>
                <a:ea typeface="Tahoma"/>
                <a:cs typeface="Tahoma"/>
                <a:sym typeface="Calibri"/>
              </a:rPr>
              <a:t>People with Disabilities Respectfully</a:t>
            </a:r>
            <a:endParaRPr lang="en-US">
              <a:latin typeface="Tahoma"/>
              <a:ea typeface="Tahoma"/>
              <a:cs typeface="Tahoma"/>
            </a:endParaRPr>
          </a:p>
        </p:txBody>
      </p:sp>
      <p:sp>
        <p:nvSpPr>
          <p:cNvPr id="3" name="Text Placeholder 2">
            <a:extLst>
              <a:ext uri="{FF2B5EF4-FFF2-40B4-BE49-F238E27FC236}">
                <a16:creationId xmlns:a16="http://schemas.microsoft.com/office/drawing/2014/main" id="{76A214FE-8BB1-539E-D0F8-6A0613ED8BA5}"/>
              </a:ext>
            </a:extLst>
          </p:cNvPr>
          <p:cNvSpPr>
            <a:spLocks noGrp="1"/>
          </p:cNvSpPr>
          <p:nvPr>
            <p:ph type="body" sz="quarter" idx="13"/>
          </p:nvPr>
        </p:nvSpPr>
        <p:spPr>
          <a:xfrm>
            <a:off x="559159" y="1702842"/>
            <a:ext cx="6806484" cy="5115642"/>
          </a:xfrm>
        </p:spPr>
        <p:txBody>
          <a:bodyPr>
            <a:normAutofit lnSpcReduction="10000"/>
          </a:bodyPr>
          <a:lstStyle/>
          <a:p>
            <a:pPr marL="457200" marR="0" lvl="0" indent="-342900" algn="l" defTabSz="914400" rtl="0" eaLnBrk="1" fontAlgn="auto" latinLnBrk="0" hangingPunct="1">
              <a:lnSpc>
                <a:spcPct val="100000"/>
              </a:lnSpc>
              <a:spcBef>
                <a:spcPts val="0"/>
              </a:spcBef>
              <a:spcAft>
                <a:spcPts val="0"/>
              </a:spcAft>
              <a:buClr>
                <a:srgbClr val="4D4D4D"/>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Acknowledge our differences as you would acknowledge anyone’s, but give us respect and agency, just like you would anybody else. </a:t>
            </a:r>
          </a:p>
          <a:p>
            <a:pPr marL="457200" marR="0" lvl="0" indent="-342900" algn="l" defTabSz="914400" rtl="0" eaLnBrk="1" fontAlgn="auto" latinLnBrk="0" hangingPunct="1">
              <a:lnSpc>
                <a:spcPct val="100000"/>
              </a:lnSpc>
              <a:spcBef>
                <a:spcPts val="0"/>
              </a:spcBef>
              <a:spcAft>
                <a:spcPts val="0"/>
              </a:spcAft>
              <a:buClr>
                <a:srgbClr val="4D4D4D"/>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Do not talk down to us literally or figuratively. </a:t>
            </a:r>
          </a:p>
          <a:p>
            <a:pPr marL="457200" marR="0" lvl="0" indent="-34290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Listen attentively and patiently to people who have trouble speaking - never pretend to understand if you don’t</a:t>
            </a:r>
          </a:p>
          <a:p>
            <a:pPr marL="457200" marR="0" lvl="0" indent="-34290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Speak directly to the person with the disability not their interpreter, attendant or date.</a:t>
            </a:r>
          </a:p>
          <a:p>
            <a:pPr marL="457200" marR="0" lvl="0" indent="-34290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2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alibri"/>
              </a:rPr>
              <a:t>Just because someone has a disability, do not assume they need help; Rather, ask and then respect their answer</a:t>
            </a:r>
          </a:p>
          <a:p>
            <a:endParaRPr lang="en-US" dirty="0"/>
          </a:p>
        </p:txBody>
      </p:sp>
      <p:pic>
        <p:nvPicPr>
          <p:cNvPr id="5" name="Picture 4" descr="A woman with black hair, in a black suit, holding a cane.">
            <a:extLst>
              <a:ext uri="{FF2B5EF4-FFF2-40B4-BE49-F238E27FC236}">
                <a16:creationId xmlns:a16="http://schemas.microsoft.com/office/drawing/2014/main" id="{EDD3FD13-662A-83F6-6051-CE488DD42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1027" y="1466995"/>
            <a:ext cx="3567659" cy="5351489"/>
          </a:xfrm>
          <a:prstGeom prst="rect">
            <a:avLst/>
          </a:prstGeom>
        </p:spPr>
      </p:pic>
    </p:spTree>
    <p:extLst>
      <p:ext uri="{BB962C8B-B14F-4D97-AF65-F5344CB8AC3E}">
        <p14:creationId xmlns:p14="http://schemas.microsoft.com/office/powerpoint/2010/main" val="3996363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pPr algn="ctr"/>
            <a:r>
              <a:rPr lang="en-US" b="1">
                <a:latin typeface="Tahoma" panose="020B0604030504040204" pitchFamily="34" charset="0"/>
                <a:ea typeface="Tahoma" panose="020B0604030504040204" pitchFamily="34" charset="0"/>
                <a:cs typeface="Tahoma" panose="020B0604030504040204" pitchFamily="34" charset="0"/>
              </a:rPr>
              <a:t>Talk</a:t>
            </a:r>
            <a:r>
              <a:rPr lang="en-US">
                <a:latin typeface="Tahoma" panose="020B0604030504040204" pitchFamily="34" charset="0"/>
                <a:ea typeface="Tahoma" panose="020B0604030504040204" pitchFamily="34" charset="0"/>
                <a:cs typeface="Tahoma" panose="020B0604030504040204" pitchFamily="34" charset="0"/>
              </a:rPr>
              <a:t> About Disability</a:t>
            </a:r>
          </a:p>
        </p:txBody>
      </p:sp>
      <p:sp>
        <p:nvSpPr>
          <p:cNvPr id="14" name="Text Placeholder 13"/>
          <p:cNvSpPr>
            <a:spLocks noGrp="1"/>
          </p:cNvSpPr>
          <p:nvPr>
            <p:ph type="body" sz="quarter" idx="13"/>
          </p:nvPr>
        </p:nvSpPr>
        <p:spPr>
          <a:xfrm>
            <a:off x="652305" y="1136253"/>
            <a:ext cx="5443695" cy="5052275"/>
          </a:xfrm>
        </p:spPr>
        <p:txBody>
          <a:bodyPr>
            <a:noAutofit/>
          </a:bodyPr>
          <a:lstStyle/>
          <a:p>
            <a:pPr marL="0" lvl="0" indent="0">
              <a:lnSpc>
                <a:spcPct val="100000"/>
              </a:lnSpc>
              <a:spcBef>
                <a:spcPts val="0"/>
              </a:spcBef>
              <a:buNone/>
            </a:pPr>
            <a:r>
              <a:rPr lang="en-US" sz="2000" b="1">
                <a:solidFill>
                  <a:prstClr val="black"/>
                </a:solidFill>
                <a:latin typeface="Tahoma" panose="020B0604030504040204" pitchFamily="34" charset="0"/>
                <a:ea typeface="Tahoma" panose="020B0604030504040204" pitchFamily="34" charset="0"/>
                <a:cs typeface="Tahoma" panose="020B0604030504040204" pitchFamily="34" charset="0"/>
              </a:rPr>
              <a:t>Say the word. </a:t>
            </a: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“Disability” is not a bad word!</a:t>
            </a:r>
          </a:p>
          <a:p>
            <a:pPr marL="0" lvl="0" indent="0">
              <a:lnSpc>
                <a:spcPct val="100000"/>
              </a:lnSpc>
              <a:spcBef>
                <a:spcPts val="0"/>
              </a:spcBef>
              <a:buNone/>
            </a:pPr>
            <a:endParaRPr lang="en-US" sz="20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Don’t use euphemisms like</a:t>
            </a:r>
          </a:p>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“differently-abled” or “special needs.”</a:t>
            </a:r>
          </a:p>
          <a:p>
            <a:pPr marL="0" lvl="0" indent="0">
              <a:lnSpc>
                <a:spcPct val="100000"/>
              </a:lnSpc>
              <a:spcBef>
                <a:spcPts val="0"/>
              </a:spcBef>
              <a:buNone/>
            </a:pPr>
            <a:endParaRPr lang="en-US" sz="20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Use “</a:t>
            </a:r>
            <a:r>
              <a:rPr lang="en-US" sz="2000" b="1">
                <a:solidFill>
                  <a:prstClr val="black"/>
                </a:solidFill>
                <a:latin typeface="Tahoma" panose="020B0604030504040204" pitchFamily="34" charset="0"/>
                <a:ea typeface="Tahoma" panose="020B0604030504040204" pitchFamily="34" charset="0"/>
                <a:cs typeface="Tahoma" panose="020B0604030504040204" pitchFamily="34" charset="0"/>
              </a:rPr>
              <a:t>non-disabled</a:t>
            </a: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 instead of</a:t>
            </a:r>
          </a:p>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“able-bodied” or “normal.”</a:t>
            </a:r>
          </a:p>
          <a:p>
            <a:pPr marL="0" lvl="0" indent="0">
              <a:lnSpc>
                <a:spcPct val="100000"/>
              </a:lnSpc>
              <a:spcBef>
                <a:spcPts val="0"/>
              </a:spcBef>
              <a:buNone/>
            </a:pPr>
            <a:endParaRPr lang="en-US" sz="20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Avoid passive, victim words.</a:t>
            </a:r>
          </a:p>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Use accurate, respectful language.</a:t>
            </a:r>
          </a:p>
          <a:p>
            <a:pPr marL="0" lvl="0" indent="0">
              <a:lnSpc>
                <a:spcPct val="100000"/>
              </a:lnSpc>
              <a:spcBef>
                <a:spcPts val="0"/>
              </a:spcBef>
              <a:buNone/>
            </a:pPr>
            <a:endParaRPr lang="en-US" sz="20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Instead of “he suffers from cerebral palsy,” use “he </a:t>
            </a:r>
            <a:r>
              <a:rPr lang="en-US" sz="2000" b="1">
                <a:solidFill>
                  <a:prstClr val="black"/>
                </a:solidFill>
                <a:latin typeface="Tahoma" panose="020B0604030504040204" pitchFamily="34" charset="0"/>
                <a:ea typeface="Tahoma" panose="020B0604030504040204" pitchFamily="34" charset="0"/>
                <a:cs typeface="Tahoma" panose="020B0604030504040204" pitchFamily="34" charset="0"/>
              </a:rPr>
              <a:t>has</a:t>
            </a: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 cerebral palsy.”</a:t>
            </a:r>
          </a:p>
          <a:p>
            <a:pPr marL="0" lvl="0" indent="0">
              <a:lnSpc>
                <a:spcPct val="100000"/>
              </a:lnSpc>
              <a:spcBef>
                <a:spcPts val="0"/>
              </a:spcBef>
              <a:buNone/>
            </a:pPr>
            <a:endParaRPr lang="en-US" sz="20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Eliminate common ableist language: </a:t>
            </a:r>
          </a:p>
          <a:p>
            <a:pPr marL="0" indent="0">
              <a:lnSpc>
                <a:spcPct val="100000"/>
              </a:lnSpc>
              <a:spcBef>
                <a:spcPts val="0"/>
              </a:spcBef>
              <a:buNone/>
            </a:pPr>
            <a:r>
              <a:rPr lang="en-US" sz="2000" i="1">
                <a:solidFill>
                  <a:prstClr val="black"/>
                </a:solidFill>
                <a:latin typeface="Tahoma" panose="020B0604030504040204" pitchFamily="34" charset="0"/>
                <a:ea typeface="Tahoma" panose="020B0604030504040204" pitchFamily="34" charset="0"/>
                <a:cs typeface="Tahoma" panose="020B0604030504040204" pitchFamily="34" charset="0"/>
              </a:rPr>
              <a:t>Ex: Crazy</a:t>
            </a:r>
            <a:endParaRPr lang="en-US" sz="20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lvl="0" indent="0">
              <a:lnSpc>
                <a:spcPct val="100000"/>
              </a:lnSpc>
              <a:spcBef>
                <a:spcPts val="0"/>
              </a:spcBef>
              <a:buNone/>
            </a:pPr>
            <a:endParaRPr lang="en-US" sz="20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 Placeholder 14"/>
          <p:cNvSpPr>
            <a:spLocks noGrp="1"/>
          </p:cNvSpPr>
          <p:nvPr>
            <p:ph type="body" sz="quarter" idx="4294967295"/>
          </p:nvPr>
        </p:nvSpPr>
        <p:spPr>
          <a:xfrm>
            <a:off x="6096000" y="1136254"/>
            <a:ext cx="5443695" cy="5052274"/>
          </a:xfrm>
        </p:spPr>
        <p:txBody>
          <a:bodyPr>
            <a:noAutofit/>
          </a:bodyPr>
          <a:lstStyle/>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Instead of “confined to a wheelchair” or “wheelchair-</a:t>
            </a:r>
            <a:r>
              <a:rPr lang="en-US" sz="2000" b="1">
                <a:solidFill>
                  <a:prstClr val="black"/>
                </a:solidFill>
                <a:latin typeface="Tahoma" panose="020B0604030504040204" pitchFamily="34" charset="0"/>
                <a:ea typeface="Tahoma" panose="020B0604030504040204" pitchFamily="34" charset="0"/>
                <a:cs typeface="Tahoma" panose="020B0604030504040204" pitchFamily="34" charset="0"/>
              </a:rPr>
              <a:t>bound</a:t>
            </a: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 use “wheelchair</a:t>
            </a:r>
            <a:r>
              <a:rPr lang="en-US" sz="2000" b="1">
                <a:solidFill>
                  <a:prstClr val="black"/>
                </a:solidFill>
                <a:latin typeface="Tahoma" panose="020B0604030504040204" pitchFamily="34" charset="0"/>
                <a:ea typeface="Tahoma" panose="020B0604030504040204" pitchFamily="34" charset="0"/>
                <a:cs typeface="Tahoma" panose="020B0604030504040204" pitchFamily="34" charset="0"/>
              </a:rPr>
              <a:t> user</a:t>
            </a: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0" lvl="0" indent="0">
              <a:lnSpc>
                <a:spcPct val="100000"/>
              </a:lnSpc>
              <a:spcBef>
                <a:spcPts val="0"/>
              </a:spcBef>
              <a:buNone/>
            </a:pPr>
            <a:endParaRPr lang="en-US" sz="20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Avoid referring to “the disabled” in the same way that you would avoid referring to “the Asians,” “the Jews” or “the African-Americans.” Instead, consider using such terms as “</a:t>
            </a:r>
            <a:r>
              <a:rPr lang="en-US" sz="2000" b="1">
                <a:solidFill>
                  <a:prstClr val="black"/>
                </a:solidFill>
                <a:latin typeface="Tahoma" panose="020B0604030504040204" pitchFamily="34" charset="0"/>
                <a:ea typeface="Tahoma" panose="020B0604030504040204" pitchFamily="34" charset="0"/>
                <a:cs typeface="Tahoma" panose="020B0604030504040204" pitchFamily="34" charset="0"/>
              </a:rPr>
              <a:t>the disability community</a:t>
            </a: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 or “</a:t>
            </a:r>
            <a:r>
              <a:rPr lang="en-US" sz="2000" b="1">
                <a:solidFill>
                  <a:prstClr val="black"/>
                </a:solidFill>
                <a:latin typeface="Tahoma" panose="020B0604030504040204" pitchFamily="34" charset="0"/>
                <a:ea typeface="Tahoma" panose="020B0604030504040204" pitchFamily="34" charset="0"/>
                <a:cs typeface="Tahoma" panose="020B0604030504040204" pitchFamily="34" charset="0"/>
              </a:rPr>
              <a:t>the disability activist</a:t>
            </a: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a:t>
            </a:r>
          </a:p>
          <a:p>
            <a:pPr marL="0" lvl="0" indent="0">
              <a:lnSpc>
                <a:spcPct val="100000"/>
              </a:lnSpc>
              <a:spcBef>
                <a:spcPts val="0"/>
              </a:spcBef>
              <a:buNone/>
            </a:pPr>
            <a:endParaRPr lang="en-US" sz="20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Avoid “high-functioning” and “low-functioning” labels.</a:t>
            </a:r>
          </a:p>
          <a:p>
            <a:pPr marL="0" lvl="0" indent="0">
              <a:lnSpc>
                <a:spcPct val="100000"/>
              </a:lnSpc>
              <a:spcBef>
                <a:spcPts val="0"/>
              </a:spcBef>
              <a:buNone/>
            </a:pPr>
            <a:endParaRPr lang="en-US" sz="200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lvl="0" indent="0">
              <a:lnSpc>
                <a:spcPct val="100000"/>
              </a:lnSpc>
              <a:spcBef>
                <a:spcPts val="0"/>
              </a:spcBef>
              <a:buNone/>
            </a:pPr>
            <a:r>
              <a:rPr lang="en-US" sz="2000">
                <a:solidFill>
                  <a:prstClr val="black"/>
                </a:solidFill>
                <a:latin typeface="Tahoma" panose="020B0604030504040204" pitchFamily="34" charset="0"/>
                <a:ea typeface="Tahoma" panose="020B0604030504040204" pitchFamily="34" charset="0"/>
                <a:cs typeface="Tahoma" panose="020B0604030504040204" pitchFamily="34" charset="0"/>
              </a:rPr>
              <a:t>People with disabilities should not be described as “inspirational” or “courageous” just because they have a disability.</a:t>
            </a:r>
          </a:p>
        </p:txBody>
      </p:sp>
      <p:sp>
        <p:nvSpPr>
          <p:cNvPr id="2" name="Rectangle 1"/>
          <p:cNvSpPr/>
          <p:nvPr/>
        </p:nvSpPr>
        <p:spPr>
          <a:xfrm>
            <a:off x="652305" y="6360176"/>
            <a:ext cx="11539695" cy="369332"/>
          </a:xfrm>
          <a:prstGeom prst="rect">
            <a:avLst/>
          </a:prstGeom>
        </p:spPr>
        <p:txBody>
          <a:bodyPr wrap="square">
            <a:spAutoFit/>
          </a:bodyPr>
          <a:lstStyle/>
          <a:p>
            <a:pPr lvl="0"/>
            <a:r>
              <a:rPr lang="en-US" b="1">
                <a:solidFill>
                  <a:prstClr val="black"/>
                </a:solidFill>
                <a:latin typeface="Tahoma" panose="020B0604030504040204" pitchFamily="34" charset="0"/>
                <a:ea typeface="Tahoma" panose="020B0604030504040204" pitchFamily="34" charset="0"/>
                <a:cs typeface="Tahoma" panose="020B0604030504040204" pitchFamily="34" charset="0"/>
              </a:rPr>
              <a:t>NCDJ Disability Language Style Guide: </a:t>
            </a:r>
            <a:r>
              <a:rPr lang="en-US">
                <a:solidFill>
                  <a:prstClr val="black"/>
                </a:solidFill>
                <a:latin typeface="Tahoma" panose="020B0604030504040204" pitchFamily="34" charset="0"/>
                <a:ea typeface="Tahoma" panose="020B0604030504040204" pitchFamily="34" charset="0"/>
                <a:cs typeface="Tahoma" panose="020B0604030504040204" pitchFamily="34" charset="0"/>
                <a:hlinkClick r:id="rId3"/>
              </a:rPr>
              <a:t>http://ncdj.org/style-guide/</a:t>
            </a: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493E22-EDEA-EC48-9BBF-03899D60A2BF}"/>
              </a:ext>
            </a:extLst>
          </p:cNvPr>
          <p:cNvSpPr>
            <a:spLocks noGrp="1"/>
          </p:cNvSpPr>
          <p:nvPr>
            <p:ph type="title"/>
          </p:nvPr>
        </p:nvSpPr>
        <p:spPr/>
        <p:txBody>
          <a:bodyPr>
            <a:normAutofit/>
          </a:bodyPr>
          <a:lstStyle/>
          <a:p>
            <a:r>
              <a:rPr lang="en-US" sz="3200" b="1">
                <a:solidFill>
                  <a:schemeClr val="tx1"/>
                </a:solidFill>
                <a:latin typeface="Tahoma" panose="020B0604030504040204" pitchFamily="34" charset="0"/>
                <a:ea typeface="Tahoma" panose="020B0604030504040204" pitchFamily="34" charset="0"/>
                <a:cs typeface="Tahoma" panose="020B0604030504040204" pitchFamily="34" charset="0"/>
                <a:sym typeface="Calibri"/>
              </a:rPr>
              <a:t>Language Matters</a:t>
            </a:r>
            <a:endParaRPr lang="en-US" sz="32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woman wearing a suitjacket and a yellow shirt walking holding a white cane">
            <a:extLst>
              <a:ext uri="{FF2B5EF4-FFF2-40B4-BE49-F238E27FC236}">
                <a16:creationId xmlns:a16="http://schemas.microsoft.com/office/drawing/2014/main" id="{DC3D6B85-B9BF-479F-8D71-9541966E95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0220" y="1466995"/>
            <a:ext cx="3731557" cy="4975229"/>
          </a:xfrm>
          <a:prstGeom prst="rect">
            <a:avLst/>
          </a:prstGeom>
          <a:ln w="19050">
            <a:noFill/>
          </a:ln>
        </p:spPr>
      </p:pic>
      <p:sp>
        <p:nvSpPr>
          <p:cNvPr id="2" name="Text Placeholder 1">
            <a:extLst>
              <a:ext uri="{FF2B5EF4-FFF2-40B4-BE49-F238E27FC236}">
                <a16:creationId xmlns:a16="http://schemas.microsoft.com/office/drawing/2014/main" id="{B24B6B6E-AEB1-304E-84EF-934103E22B92}"/>
              </a:ext>
            </a:extLst>
          </p:cNvPr>
          <p:cNvSpPr>
            <a:spLocks noGrp="1"/>
          </p:cNvSpPr>
          <p:nvPr>
            <p:ph type="body" sz="quarter" idx="13"/>
          </p:nvPr>
        </p:nvSpPr>
        <p:spPr>
          <a:xfrm>
            <a:off x="4639234" y="1840059"/>
            <a:ext cx="7116676" cy="4229100"/>
          </a:xfrm>
        </p:spPr>
        <p:txBody>
          <a:bodyPr>
            <a:normAutofit lnSpcReduction="10000"/>
          </a:bodyPr>
          <a:lstStyle/>
          <a:p>
            <a:pPr>
              <a:spcBef>
                <a:spcPts val="0"/>
              </a:spcBef>
              <a:spcAft>
                <a:spcPts val="600"/>
              </a:spcAft>
              <a:buClr>
                <a:srgbClr val="000000"/>
              </a:buClr>
              <a:buSzPts val="2800"/>
              <a:buFont typeface="Arial" panose="020B0604020202020204" pitchFamily="34" charset="0"/>
              <a:buChar char="•"/>
            </a:pPr>
            <a:r>
              <a:rPr lang="en-US">
                <a:solidFill>
                  <a:schemeClr val="tx1"/>
                </a:solidFill>
                <a:latin typeface="Tahoma" panose="020B0604030504040204" pitchFamily="34" charset="0"/>
                <a:ea typeface="Tahoma" panose="020B0604030504040204" pitchFamily="34" charset="0"/>
                <a:cs typeface="Tahoma" panose="020B0604030504040204" pitchFamily="34" charset="0"/>
                <a:sym typeface="Calibri"/>
              </a:rPr>
              <a:t>Some people prefer person-first language – “person with a disability" – and others prefer identity-first language – “disabled person” </a:t>
            </a:r>
          </a:p>
          <a:p>
            <a:pPr lvl="1">
              <a:spcBef>
                <a:spcPts val="0"/>
              </a:spcBef>
              <a:spcAft>
                <a:spcPts val="600"/>
              </a:spcAft>
              <a:buClr>
                <a:srgbClr val="000000"/>
              </a:buClr>
              <a:buSzPts val="2800"/>
              <a:buFont typeface="Arial" panose="020B0604020202020204" pitchFamily="34" charset="0"/>
              <a:buChar char="•"/>
            </a:pPr>
            <a:r>
              <a:rPr lang="en-US">
                <a:latin typeface="Tahoma" panose="020B0604030504040204" pitchFamily="34" charset="0"/>
                <a:ea typeface="Tahoma" panose="020B0604030504040204" pitchFamily="34" charset="0"/>
                <a:cs typeface="Tahoma" panose="020B0604030504040204" pitchFamily="34" charset="0"/>
                <a:sym typeface="Calibri"/>
              </a:rPr>
              <a:t>Community preferences </a:t>
            </a:r>
            <a:endParaRPr lang="en-US">
              <a:solidFill>
                <a:schemeClr val="tx1"/>
              </a:solidFill>
              <a:latin typeface="Tahoma" panose="020B0604030504040204" pitchFamily="34" charset="0"/>
              <a:ea typeface="Tahoma" panose="020B0604030504040204" pitchFamily="34" charset="0"/>
              <a:cs typeface="Tahoma" panose="020B0604030504040204" pitchFamily="34" charset="0"/>
              <a:sym typeface="Calibri"/>
            </a:endParaRPr>
          </a:p>
          <a:p>
            <a:pPr>
              <a:spcBef>
                <a:spcPts val="0"/>
              </a:spcBef>
              <a:spcAft>
                <a:spcPts val="600"/>
              </a:spcAft>
              <a:buClr>
                <a:srgbClr val="000000"/>
              </a:buClr>
              <a:buSzPts val="2800"/>
            </a:pPr>
            <a:r>
              <a:rPr lang="en-US">
                <a:solidFill>
                  <a:schemeClr val="tx1"/>
                </a:solidFill>
                <a:latin typeface="Tahoma" panose="020B0604030504040204" pitchFamily="34" charset="0"/>
                <a:ea typeface="Tahoma" panose="020B0604030504040204" pitchFamily="34" charset="0"/>
                <a:cs typeface="Tahoma" panose="020B0604030504040204" pitchFamily="34" charset="0"/>
                <a:sym typeface="Calibri"/>
              </a:rPr>
              <a:t>Avoid outdated terms like “handicapped,” “crippled,” or the “R” word</a:t>
            </a:r>
          </a:p>
          <a:p>
            <a:pPr>
              <a:spcBef>
                <a:spcPts val="0"/>
              </a:spcBef>
              <a:spcAft>
                <a:spcPts val="600"/>
              </a:spcAft>
              <a:buClr>
                <a:srgbClr val="000000"/>
              </a:buClr>
              <a:buSzPts val="2800"/>
            </a:pPr>
            <a:r>
              <a:rPr lang="en-US">
                <a:solidFill>
                  <a:schemeClr val="tx1"/>
                </a:solidFill>
                <a:latin typeface="Tahoma" panose="020B0604030504040204" pitchFamily="34" charset="0"/>
                <a:ea typeface="Tahoma" panose="020B0604030504040204" pitchFamily="34" charset="0"/>
                <a:cs typeface="Tahoma" panose="020B0604030504040204" pitchFamily="34" charset="0"/>
                <a:sym typeface="Calibri"/>
              </a:rPr>
              <a:t>Ask the person what language they prefer and respect their preference</a:t>
            </a:r>
          </a:p>
          <a:p>
            <a:pPr>
              <a:spcBef>
                <a:spcPts val="0"/>
              </a:spcBef>
              <a:spcAft>
                <a:spcPts val="600"/>
              </a:spcAft>
              <a:buClr>
                <a:srgbClr val="000000"/>
              </a:buClr>
              <a:buSzPts val="2800"/>
            </a:pPr>
            <a:endParaRPr lang="en-US" sz="2800">
              <a:solidFill>
                <a:schemeClr val="tx1"/>
              </a:solidFill>
              <a:latin typeface="Tahoma" panose="020B0604030504040204" pitchFamily="34" charset="0"/>
              <a:ea typeface="Tahoma" panose="020B0604030504040204" pitchFamily="34" charset="0"/>
              <a:cs typeface="Tahoma" panose="020B0604030504040204" pitchFamily="34" charset="0"/>
              <a:sym typeface="Calibri"/>
            </a:endParaRPr>
          </a:p>
          <a:p>
            <a:pPr>
              <a:spcBef>
                <a:spcPts val="0"/>
              </a:spcBef>
              <a:spcAft>
                <a:spcPts val="600"/>
              </a:spcAft>
              <a:buClr>
                <a:srgbClr val="000000"/>
              </a:buClr>
              <a:buSzPts val="2800"/>
            </a:pPr>
            <a:r>
              <a:rPr lang="en-US" sz="2800">
                <a:solidFill>
                  <a:schemeClr val="tx1"/>
                </a:solidFill>
                <a:latin typeface="Tahoma" panose="020B0604030504040204" pitchFamily="34" charset="0"/>
                <a:ea typeface="Tahoma" panose="020B0604030504040204" pitchFamily="34" charset="0"/>
                <a:cs typeface="Tahoma" panose="020B0604030504040204" pitchFamily="34" charset="0"/>
                <a:sym typeface="Calibri"/>
              </a:rPr>
              <a:t>Just remember: </a:t>
            </a:r>
            <a:r>
              <a:rPr lang="en-US" sz="2800" b="1">
                <a:solidFill>
                  <a:schemeClr val="tx1"/>
                </a:solidFill>
                <a:latin typeface="Tahoma" panose="020B0604030504040204" pitchFamily="34" charset="0"/>
                <a:ea typeface="Tahoma" panose="020B0604030504040204" pitchFamily="34" charset="0"/>
                <a:cs typeface="Tahoma" panose="020B0604030504040204" pitchFamily="34" charset="0"/>
                <a:sym typeface="Calibri"/>
              </a:rPr>
              <a:t>Ask </a:t>
            </a:r>
          </a:p>
        </p:txBody>
      </p:sp>
    </p:spTree>
    <p:extLst>
      <p:ext uri="{BB962C8B-B14F-4D97-AF65-F5344CB8AC3E}">
        <p14:creationId xmlns:p14="http://schemas.microsoft.com/office/powerpoint/2010/main" val="599085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EB40A-BD4F-3B78-9CAC-118F44B3C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C9B0E-F037-E460-E368-9403212464BC}"/>
              </a:ext>
            </a:extLst>
          </p:cNvPr>
          <p:cNvSpPr>
            <a:spLocks noGrp="1"/>
          </p:cNvSpPr>
          <p:nvPr>
            <p:ph type="title"/>
          </p:nvPr>
        </p:nvSpPr>
        <p:spPr/>
        <p:txBody>
          <a:bodyPr>
            <a:normAutofit fontScale="90000"/>
          </a:bodyPr>
          <a:lstStyle/>
          <a:p>
            <a:r>
              <a:rPr lang="en-US" sz="4800" dirty="0">
                <a:latin typeface="Tahoma" panose="020B0604030504040204" pitchFamily="34" charset="0"/>
                <a:ea typeface="Tahoma" panose="020B0604030504040204" pitchFamily="34" charset="0"/>
                <a:cs typeface="Tahoma" panose="020B0604030504040204" pitchFamily="34" charset="0"/>
              </a:rPr>
              <a:t>Disability in the Criminal Legal System</a:t>
            </a:r>
          </a:p>
        </p:txBody>
      </p:sp>
    </p:spTree>
    <p:extLst>
      <p:ext uri="{BB962C8B-B14F-4D97-AF65-F5344CB8AC3E}">
        <p14:creationId xmlns:p14="http://schemas.microsoft.com/office/powerpoint/2010/main" val="28103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9DC78-7590-FB3B-60F3-F41D5E37FF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2294AB-5FF8-F747-52EF-C54BC29D2244}"/>
              </a:ext>
            </a:extLst>
          </p:cNvPr>
          <p:cNvSpPr>
            <a:spLocks noGrp="1"/>
          </p:cNvSpPr>
          <p:nvPr>
            <p:ph type="title"/>
          </p:nvPr>
        </p:nvSpPr>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Pathways in the System</a:t>
            </a:r>
          </a:p>
        </p:txBody>
      </p:sp>
      <p:sp>
        <p:nvSpPr>
          <p:cNvPr id="6" name="TextBox 5">
            <a:extLst>
              <a:ext uri="{FF2B5EF4-FFF2-40B4-BE49-F238E27FC236}">
                <a16:creationId xmlns:a16="http://schemas.microsoft.com/office/drawing/2014/main" id="{3327F2F8-FFC6-B310-8A62-68B5E81CCD9E}"/>
              </a:ext>
            </a:extLst>
          </p:cNvPr>
          <p:cNvSpPr txBox="1"/>
          <p:nvPr/>
        </p:nvSpPr>
        <p:spPr>
          <a:xfrm>
            <a:off x="1767714" y="1507486"/>
            <a:ext cx="2642558" cy="523220"/>
          </a:xfrm>
          <a:prstGeom prst="rect">
            <a:avLst/>
          </a:prstGeom>
          <a:noFill/>
        </p:spPr>
        <p:txBody>
          <a:bodyPr wrap="squar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Victimization</a:t>
            </a:r>
          </a:p>
        </p:txBody>
      </p:sp>
      <p:graphicFrame>
        <p:nvGraphicFramePr>
          <p:cNvPr id="4" name="Content Placeholder 4" descr="SmartArt graphic showing a victim's pathway: first contact/investigation, trial/plea agreement, notification, and healing services ">
            <a:extLst>
              <a:ext uri="{FF2B5EF4-FFF2-40B4-BE49-F238E27FC236}">
                <a16:creationId xmlns:a16="http://schemas.microsoft.com/office/drawing/2014/main" id="{D6C03AE7-E858-B094-7EC8-2205E84B1485}"/>
              </a:ext>
            </a:extLst>
          </p:cNvPr>
          <p:cNvGraphicFramePr>
            <a:graphicFrameLocks noGrp="1"/>
          </p:cNvGraphicFramePr>
          <p:nvPr>
            <p:ph idx="1"/>
            <p:extLst>
              <p:ext uri="{D42A27DB-BD31-4B8C-83A1-F6EECF244321}">
                <p14:modId xmlns:p14="http://schemas.microsoft.com/office/powerpoint/2010/main" val="47752581"/>
              </p:ext>
            </p:extLst>
          </p:nvPr>
        </p:nvGraphicFramePr>
        <p:xfrm>
          <a:off x="580254" y="2328983"/>
          <a:ext cx="5017478" cy="4529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14F387D-BA85-F016-A642-640313EAFB15}"/>
              </a:ext>
            </a:extLst>
          </p:cNvPr>
          <p:cNvSpPr txBox="1"/>
          <p:nvPr/>
        </p:nvSpPr>
        <p:spPr>
          <a:xfrm>
            <a:off x="7214561" y="1522098"/>
            <a:ext cx="3554083" cy="523220"/>
          </a:xfrm>
          <a:prstGeom prst="rect">
            <a:avLst/>
          </a:prstGeom>
          <a:noFill/>
        </p:spPr>
        <p:txBody>
          <a:bodyPr wrap="squar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Accused of Crimes</a:t>
            </a:r>
          </a:p>
        </p:txBody>
      </p:sp>
      <p:graphicFrame>
        <p:nvGraphicFramePr>
          <p:cNvPr id="5" name="Content Placeholder 4" descr="SmartArt graphic showing a defendant's pathway: first contact/investigation, trial/plea agreement, incarceration/community supervision, and transition/reentry">
            <a:extLst>
              <a:ext uri="{FF2B5EF4-FFF2-40B4-BE49-F238E27FC236}">
                <a16:creationId xmlns:a16="http://schemas.microsoft.com/office/drawing/2014/main" id="{B5A3AFCE-F0CF-68DF-8665-43FF45EAFC7C}"/>
              </a:ext>
            </a:extLst>
          </p:cNvPr>
          <p:cNvGraphicFramePr>
            <a:graphicFrameLocks/>
          </p:cNvGraphicFramePr>
          <p:nvPr>
            <p:extLst>
              <p:ext uri="{D42A27DB-BD31-4B8C-83A1-F6EECF244321}">
                <p14:modId xmlns:p14="http://schemas.microsoft.com/office/powerpoint/2010/main" val="4001215796"/>
              </p:ext>
            </p:extLst>
          </p:nvPr>
        </p:nvGraphicFramePr>
        <p:xfrm>
          <a:off x="6280155" y="2328982"/>
          <a:ext cx="5422896" cy="45290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22439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CD67-1D01-884B-8D7C-1FB15472A7CC}"/>
              </a:ext>
            </a:extLst>
          </p:cNvPr>
          <p:cNvSpPr>
            <a:spLocks noGrp="1"/>
          </p:cNvSpPr>
          <p:nvPr>
            <p:ph type="title"/>
          </p:nvPr>
        </p:nvSpPr>
        <p:spPr>
          <a:xfrm>
            <a:off x="1725538" y="2495662"/>
            <a:ext cx="8740924" cy="1325880"/>
          </a:xfrm>
        </p:spPr>
        <p:txBody>
          <a:bodyPr>
            <a:noAutofit/>
          </a:bodyPr>
          <a:lstStyle/>
          <a:p>
            <a:r>
              <a:rPr lang="en-US" sz="4000" b="0" u="sng" dirty="0">
                <a:latin typeface="Tahoma" panose="020B0604030504040204" pitchFamily="34" charset="0"/>
                <a:ea typeface="Tahoma" panose="020B0604030504040204" pitchFamily="34" charset="0"/>
                <a:cs typeface="Tahoma" panose="020B0604030504040204" pitchFamily="34" charset="0"/>
              </a:rPr>
              <a:t>In the Chat</a:t>
            </a:r>
            <a:r>
              <a:rPr lang="en-US" sz="4000" b="0" dirty="0">
                <a:latin typeface="Tahoma" panose="020B0604030504040204" pitchFamily="34" charset="0"/>
                <a:ea typeface="Tahoma" panose="020B0604030504040204" pitchFamily="34" charset="0"/>
                <a:cs typeface="Tahoma" panose="020B0604030504040204" pitchFamily="34" charset="0"/>
              </a:rPr>
              <a:t>:</a:t>
            </a:r>
            <a:br>
              <a:rPr lang="en-US" sz="4000" b="0" dirty="0">
                <a:latin typeface="Tahoma" panose="020B0604030504040204" pitchFamily="34" charset="0"/>
                <a:ea typeface="Tahoma" panose="020B0604030504040204" pitchFamily="34" charset="0"/>
                <a:cs typeface="Tahoma" panose="020B0604030504040204" pitchFamily="34" charset="0"/>
              </a:rPr>
            </a:br>
            <a:r>
              <a:rPr lang="en-US" sz="3600" b="0" dirty="0">
                <a:latin typeface="Tahoma" panose="020B0604030504040204" pitchFamily="34" charset="0"/>
                <a:ea typeface="Tahoma" panose="020B0604030504040204" pitchFamily="34" charset="0"/>
                <a:cs typeface="Tahoma" panose="020B0604030504040204" pitchFamily="34" charset="0"/>
              </a:rPr>
              <a:t>What </a:t>
            </a:r>
            <a:r>
              <a:rPr lang="en-US" sz="3600" dirty="0">
                <a:latin typeface="Tahoma" panose="020B0604030504040204" pitchFamily="34" charset="0"/>
                <a:ea typeface="Tahoma" panose="020B0604030504040204" pitchFamily="34" charset="0"/>
                <a:cs typeface="Tahoma" panose="020B0604030504040204" pitchFamily="34" charset="0"/>
              </a:rPr>
              <a:t>challenges</a:t>
            </a:r>
            <a:r>
              <a:rPr lang="en-US" sz="3600" b="0" dirty="0">
                <a:latin typeface="Tahoma" panose="020B0604030504040204" pitchFamily="34" charset="0"/>
                <a:ea typeface="Tahoma" panose="020B0604030504040204" pitchFamily="34" charset="0"/>
                <a:cs typeface="Tahoma" panose="020B0604030504040204" pitchFamily="34" charset="0"/>
              </a:rPr>
              <a:t> do you think individuals with disabilities face in moving through the criminal legal process?</a:t>
            </a:r>
            <a:endParaRPr lang="en-US" sz="4000" b="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3214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a:xfrm>
            <a:off x="3200398" y="141432"/>
            <a:ext cx="6292393" cy="1325563"/>
          </a:xfrm>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Common Barriers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34009674-88AA-4827-9295-9A81B7D8EF66}"/>
              </a:ext>
            </a:extLst>
          </p:cNvPr>
          <p:cNvSpPr>
            <a:spLocks noGrp="1"/>
          </p:cNvSpPr>
          <p:nvPr>
            <p:ph type="body" sz="quarter" idx="13"/>
          </p:nvPr>
        </p:nvSpPr>
        <p:spPr>
          <a:xfrm>
            <a:off x="1018378" y="1371600"/>
            <a:ext cx="10155237" cy="5486400"/>
          </a:xfrm>
        </p:spPr>
        <p:txBody>
          <a:bodyPr>
            <a:normAutofit/>
          </a:bodyPr>
          <a:lstStyle/>
          <a:p>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Attitudinal*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stigmas, stereotypes, and bias </a:t>
            </a:r>
            <a:endParaRPr lang="en-US"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r>
              <a:rPr lang="en-US"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Physical</a:t>
            </a: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 built environments were not made for the disabled community </a:t>
            </a:r>
          </a:p>
          <a:p>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Communication</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 not sharing information in ways that can be easily understood </a:t>
            </a:r>
            <a:endPar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Environmental</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 systems, cultures, and practices were constructed without disability in mind </a:t>
            </a:r>
          </a:p>
          <a:p>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Policy and programmatic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landscape of existing laws, programs, and services </a:t>
            </a:r>
          </a:p>
          <a:p>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Socioe</a:t>
            </a:r>
            <a:r>
              <a:rPr lang="en-US"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con</a:t>
            </a: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omic</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 limited access to educational and employment opportunities/more likely to live in poverty </a:t>
            </a:r>
            <a:endPar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649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D5A43-8B50-0BBA-FBA8-2BB441A44C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670AB9-E853-CE8E-7445-4BB4A2FD5A57}"/>
              </a:ext>
            </a:extLst>
          </p:cNvPr>
          <p:cNvSpPr>
            <a:spLocks noGrp="1"/>
          </p:cNvSpPr>
          <p:nvPr>
            <p:ph type="title"/>
          </p:nvPr>
        </p:nvSpPr>
        <p:spPr/>
        <p:txBody>
          <a:bodyPr>
            <a:normAutofit/>
          </a:bodyPr>
          <a:lstStyle/>
          <a:p>
            <a:r>
              <a:rPr lang="en-US" sz="3600">
                <a:latin typeface="Tahoma" panose="020B0604030504040204" pitchFamily="34" charset="0"/>
                <a:ea typeface="Tahoma" panose="020B0604030504040204" pitchFamily="34" charset="0"/>
                <a:cs typeface="Tahoma" panose="020B0604030504040204" pitchFamily="34" charset="0"/>
              </a:rPr>
              <a:t>Disability Advocacy:</a:t>
            </a:r>
            <a:br>
              <a:rPr lang="en-US" sz="3600">
                <a:latin typeface="Tahoma" panose="020B0604030504040204" pitchFamily="34" charset="0"/>
                <a:ea typeface="Tahoma" panose="020B0604030504040204" pitchFamily="34" charset="0"/>
                <a:cs typeface="Tahoma" panose="020B0604030504040204" pitchFamily="34" charset="0"/>
              </a:rPr>
            </a:br>
            <a:r>
              <a:rPr lang="en-US" sz="3600">
                <a:latin typeface="Tahoma" panose="020B0604030504040204" pitchFamily="34" charset="0"/>
                <a:ea typeface="Tahoma" panose="020B0604030504040204" pitchFamily="34" charset="0"/>
                <a:cs typeface="Tahoma" panose="020B0604030504040204" pitchFamily="34" charset="0"/>
              </a:rPr>
              <a:t>Breaking Down Barriers</a:t>
            </a:r>
            <a:endParaRPr lang="en-US" sz="3600" b="1">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E85E5CD9-3AFA-0BDD-E29E-1435ACC27079}"/>
              </a:ext>
            </a:extLst>
          </p:cNvPr>
          <p:cNvSpPr>
            <a:spLocks noGrp="1"/>
          </p:cNvSpPr>
          <p:nvPr>
            <p:ph type="body" sz="quarter" idx="13"/>
          </p:nvPr>
        </p:nvSpPr>
        <p:spPr>
          <a:xfrm>
            <a:off x="818343" y="1699485"/>
            <a:ext cx="10555313" cy="4797109"/>
          </a:xfrm>
        </p:spPr>
        <p:txBody>
          <a:bodyPr>
            <a:normAutofit fontScale="92500" lnSpcReduction="10000"/>
          </a:bodyPr>
          <a:lstStyle/>
          <a:p>
            <a:r>
              <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Individuals with Disabilities Education Act (IDEA)</a:t>
            </a:r>
          </a:p>
          <a:p>
            <a:pPr lvl="1"/>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Child find </a:t>
            </a:r>
          </a:p>
          <a:p>
            <a:pPr lvl="1"/>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Free and appropriate education (FAPE)</a:t>
            </a:r>
          </a:p>
          <a:p>
            <a:pPr lvl="1"/>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Individualized education programs (IEPs)</a:t>
            </a:r>
            <a:endParaRPr lang="en-US" sz="3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r>
              <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Rehabilitation Act of 1973</a:t>
            </a:r>
          </a:p>
          <a:p>
            <a:pPr lvl="1"/>
            <a:r>
              <a:rPr lang="en-US" sz="3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Anti-discrimination </a:t>
            </a:r>
          </a:p>
          <a:p>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Americans with Disabilities Act (ADA)</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of 1990</a:t>
            </a:r>
          </a:p>
          <a:p>
            <a:pPr lvl="1"/>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Anti-discrimination </a:t>
            </a:r>
          </a:p>
          <a:p>
            <a:pPr lvl="1"/>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ADA Coordinators (Title II) – any public entity with 50+ employees </a:t>
            </a:r>
          </a:p>
        </p:txBody>
      </p:sp>
    </p:spTree>
    <p:extLst>
      <p:ext uri="{BB962C8B-B14F-4D97-AF65-F5344CB8AC3E}">
        <p14:creationId xmlns:p14="http://schemas.microsoft.com/office/powerpoint/2010/main" val="240073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57D297-F3FB-43C3-A9A7-1D4ABF31B7CE}"/>
              </a:ext>
            </a:extLst>
          </p:cNvPr>
          <p:cNvSpPr>
            <a:spLocks noGrp="1"/>
          </p:cNvSpPr>
          <p:nvPr>
            <p:ph type="title"/>
          </p:nvPr>
        </p:nvSpPr>
        <p:spPr/>
        <p:txBody>
          <a:bodyPr>
            <a:normAutofit/>
          </a:bodyPr>
          <a:lstStyle/>
          <a:p>
            <a:r>
              <a:rPr lang="en-US" sz="3600" b="1" dirty="0">
                <a:latin typeface="Tahoma" panose="020B0604030504040204" pitchFamily="34" charset="0"/>
                <a:ea typeface="Tahoma" panose="020B0604030504040204" pitchFamily="34" charset="0"/>
                <a:cs typeface="Tahoma" panose="020B0604030504040204" pitchFamily="34" charset="0"/>
              </a:rPr>
              <a:t>Today’s </a:t>
            </a:r>
            <a:r>
              <a:rPr lang="en-US" sz="3600" dirty="0">
                <a:latin typeface="Tahoma" panose="020B0604030504040204" pitchFamily="34" charset="0"/>
                <a:ea typeface="Tahoma" panose="020B0604030504040204" pitchFamily="34" charset="0"/>
                <a:cs typeface="Tahoma" panose="020B0604030504040204" pitchFamily="34" charset="0"/>
              </a:rPr>
              <a:t>Facilitator</a:t>
            </a:r>
            <a:r>
              <a:rPr lang="en-US" sz="3600" b="1" dirty="0">
                <a:latin typeface="Tahoma" panose="020B0604030504040204" pitchFamily="34" charset="0"/>
                <a:ea typeface="Tahoma" panose="020B0604030504040204" pitchFamily="34" charset="0"/>
                <a:cs typeface="Tahoma" panose="020B0604030504040204" pitchFamily="34" charset="0"/>
              </a:rPr>
              <a:t>s</a:t>
            </a:r>
          </a:p>
        </p:txBody>
      </p:sp>
      <p:pic>
        <p:nvPicPr>
          <p:cNvPr id="1026" name="Picture 2" descr="Ariel Simms smiling headshot wearing glasses and a blazer">
            <a:extLst>
              <a:ext uri="{FF2B5EF4-FFF2-40B4-BE49-F238E27FC236}">
                <a16:creationId xmlns:a16="http://schemas.microsoft.com/office/drawing/2014/main" id="{6FA73972-BB07-FCAA-04D0-F92575B94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580" y="1981511"/>
            <a:ext cx="3246307" cy="32463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E6E5BF-DFA4-6E9F-11B4-1EEA15CCED30}"/>
              </a:ext>
            </a:extLst>
          </p:cNvPr>
          <p:cNvSpPr txBox="1"/>
          <p:nvPr/>
        </p:nvSpPr>
        <p:spPr>
          <a:xfrm>
            <a:off x="2307846" y="5602477"/>
            <a:ext cx="3071733" cy="923330"/>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hlinkClick r:id="rId4"/>
              </a:rPr>
              <a:t>Ariel Simms</a:t>
            </a:r>
            <a:r>
              <a:rPr lang="en-US" dirty="0">
                <a:latin typeface="Tahoma" panose="020B0604030504040204" pitchFamily="34" charset="0"/>
                <a:ea typeface="Tahoma" panose="020B0604030504040204" pitchFamily="34" charset="0"/>
                <a:cs typeface="Tahoma" panose="020B0604030504040204" pitchFamily="34" charset="0"/>
              </a:rPr>
              <a:t> (they/she), President &amp; CEO at RespectAbility</a:t>
            </a:r>
          </a:p>
        </p:txBody>
      </p:sp>
      <p:pic>
        <p:nvPicPr>
          <p:cNvPr id="1028" name="Picture 4" descr="Graciano Petersen smiling headshot">
            <a:extLst>
              <a:ext uri="{FF2B5EF4-FFF2-40B4-BE49-F238E27FC236}">
                <a16:creationId xmlns:a16="http://schemas.microsoft.com/office/drawing/2014/main" id="{A6265B93-78F9-66FB-D4D8-E2C94727C8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2520" y="1981511"/>
            <a:ext cx="3246307" cy="32463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24A6EE-382E-40E7-5CA8-35DCC7B1AA08}"/>
              </a:ext>
            </a:extLst>
          </p:cNvPr>
          <p:cNvSpPr txBox="1"/>
          <p:nvPr/>
        </p:nvSpPr>
        <p:spPr>
          <a:xfrm>
            <a:off x="6616298" y="5602477"/>
            <a:ext cx="326785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hlinkClick r:id="rId6"/>
              </a:rPr>
              <a:t>Graciano Petersen</a:t>
            </a:r>
            <a:r>
              <a:rPr lang="en-US" dirty="0">
                <a:latin typeface="Tahoma" panose="020B0604030504040204" pitchFamily="34" charset="0"/>
                <a:ea typeface="Tahoma" panose="020B0604030504040204" pitchFamily="34" charset="0"/>
                <a:cs typeface="Tahoma" panose="020B0604030504040204" pitchFamily="34" charset="0"/>
              </a:rPr>
              <a:t> (he/him), Senior Director of Talent, Culture and Training at RespectAbility</a:t>
            </a:r>
          </a:p>
        </p:txBody>
      </p:sp>
    </p:spTree>
    <p:extLst>
      <p:ext uri="{BB962C8B-B14F-4D97-AF65-F5344CB8AC3E}">
        <p14:creationId xmlns:p14="http://schemas.microsoft.com/office/powerpoint/2010/main" val="2354088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E592C-988F-F154-7AA2-866196F899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FEBB54-1922-68D8-298E-63AC58D20572}"/>
              </a:ext>
            </a:extLst>
          </p:cNvPr>
          <p:cNvSpPr>
            <a:spLocks noGrp="1"/>
          </p:cNvSpPr>
          <p:nvPr>
            <p:ph type="title"/>
          </p:nvPr>
        </p:nvSpPr>
        <p:spPr/>
        <p:txBody>
          <a:bodyPr>
            <a:normAutofit/>
          </a:bodyPr>
          <a:lstStyle/>
          <a:p>
            <a:r>
              <a:rPr lang="en-US" sz="4400" dirty="0">
                <a:latin typeface="Tahoma" panose="020B0604030504040204" pitchFamily="34" charset="0"/>
                <a:ea typeface="Tahoma" panose="020B0604030504040204" pitchFamily="34" charset="0"/>
                <a:cs typeface="Tahoma" panose="020B0604030504040204" pitchFamily="34" charset="0"/>
              </a:rPr>
              <a:t>Rights and Responsibilities</a:t>
            </a:r>
          </a:p>
        </p:txBody>
      </p:sp>
      <p:sp>
        <p:nvSpPr>
          <p:cNvPr id="3" name="Text Placeholder 2">
            <a:extLst>
              <a:ext uri="{FF2B5EF4-FFF2-40B4-BE49-F238E27FC236}">
                <a16:creationId xmlns:a16="http://schemas.microsoft.com/office/drawing/2014/main" id="{577FE30B-B039-0247-64A8-DF39349220D4}"/>
              </a:ext>
            </a:extLst>
          </p:cNvPr>
          <p:cNvSpPr>
            <a:spLocks noGrp="1"/>
          </p:cNvSpPr>
          <p:nvPr>
            <p:ph type="body" sz="quarter" idx="13"/>
          </p:nvPr>
        </p:nvSpPr>
        <p:spPr>
          <a:xfrm>
            <a:off x="1018381" y="1742358"/>
            <a:ext cx="10155237" cy="4974209"/>
          </a:xfrm>
        </p:spPr>
        <p:txBody>
          <a:bodyPr/>
          <a:lstStyle/>
          <a:p>
            <a:r>
              <a:rPr lang="en-US" sz="4000" b="1" dirty="0">
                <a:latin typeface="Tahoma" panose="020B0604030504040204" pitchFamily="34" charset="0"/>
                <a:ea typeface="Tahoma" panose="020B0604030504040204" pitchFamily="34" charset="0"/>
                <a:cs typeface="Tahoma" panose="020B0604030504040204" pitchFamily="34" charset="0"/>
              </a:rPr>
              <a:t>Rights</a:t>
            </a:r>
          </a:p>
          <a:p>
            <a:pPr lvl="1"/>
            <a:r>
              <a:rPr lang="en-US" sz="3600" dirty="0">
                <a:latin typeface="Tahoma" panose="020B0604030504040204" pitchFamily="34" charset="0"/>
                <a:ea typeface="Tahoma" panose="020B0604030504040204" pitchFamily="34" charset="0"/>
                <a:cs typeface="Tahoma" panose="020B0604030504040204" pitchFamily="34" charset="0"/>
              </a:rPr>
              <a:t>Effective communication</a:t>
            </a:r>
          </a:p>
          <a:p>
            <a:pPr lvl="1"/>
            <a:r>
              <a:rPr lang="en-US" sz="3600" dirty="0">
                <a:latin typeface="Tahoma" panose="020B0604030504040204" pitchFamily="34" charset="0"/>
                <a:ea typeface="Tahoma" panose="020B0604030504040204" pitchFamily="34" charset="0"/>
                <a:cs typeface="Tahoma" panose="020B0604030504040204" pitchFamily="34" charset="0"/>
              </a:rPr>
              <a:t>Access to programs and services </a:t>
            </a:r>
          </a:p>
          <a:p>
            <a:pPr marL="457200" lvl="1" indent="0">
              <a:buNone/>
            </a:pPr>
            <a:endParaRPr lang="en-US" sz="3600" dirty="0">
              <a:latin typeface="Tahoma" panose="020B0604030504040204" pitchFamily="34" charset="0"/>
              <a:ea typeface="Tahoma" panose="020B0604030504040204" pitchFamily="34" charset="0"/>
              <a:cs typeface="Tahoma" panose="020B0604030504040204" pitchFamily="34" charset="0"/>
            </a:endParaRPr>
          </a:p>
          <a:p>
            <a:pPr marL="457200" lvl="1" indent="0">
              <a:buNone/>
            </a:pPr>
            <a:endParaRPr lang="en-US" sz="3600" dirty="0">
              <a:latin typeface="Tahoma" panose="020B0604030504040204" pitchFamily="34" charset="0"/>
              <a:ea typeface="Tahoma" panose="020B0604030504040204" pitchFamily="34" charset="0"/>
              <a:cs typeface="Tahoma" panose="020B0604030504040204" pitchFamily="34" charset="0"/>
            </a:endParaRPr>
          </a:p>
          <a:p>
            <a:r>
              <a:rPr lang="en-US" sz="4000" b="1" dirty="0">
                <a:latin typeface="Tahoma" panose="020B0604030504040204" pitchFamily="34" charset="0"/>
                <a:ea typeface="Tahoma" panose="020B0604030504040204" pitchFamily="34" charset="0"/>
                <a:cs typeface="Tahoma" panose="020B0604030504040204" pitchFamily="34" charset="0"/>
              </a:rPr>
              <a:t>Responsibilities:</a:t>
            </a:r>
            <a:r>
              <a:rPr lang="en-US" sz="4000" dirty="0">
                <a:latin typeface="Tahoma" panose="020B0604030504040204" pitchFamily="34" charset="0"/>
                <a:ea typeface="Tahoma" panose="020B0604030504040204" pitchFamily="34" charset="0"/>
                <a:cs typeface="Tahoma" panose="020B0604030504040204" pitchFamily="34" charset="0"/>
              </a:rPr>
              <a:t> Anti-Discrimination</a:t>
            </a:r>
          </a:p>
          <a:p>
            <a:pPr lvl="1"/>
            <a:r>
              <a:rPr lang="en-US" sz="3600" dirty="0">
                <a:latin typeface="Tahoma" panose="020B0604030504040204" pitchFamily="34" charset="0"/>
                <a:ea typeface="Tahoma" panose="020B0604030504040204" pitchFamily="34" charset="0"/>
                <a:cs typeface="Tahoma" panose="020B0604030504040204" pitchFamily="34" charset="0"/>
              </a:rPr>
              <a:t>Auxiliary aids and services</a:t>
            </a:r>
          </a:p>
          <a:p>
            <a:pPr lvl="1"/>
            <a:r>
              <a:rPr lang="en-US" sz="3600" dirty="0">
                <a:latin typeface="Tahoma" panose="020B0604030504040204" pitchFamily="34" charset="0"/>
                <a:ea typeface="Tahoma" panose="020B0604030504040204" pitchFamily="34" charset="0"/>
                <a:cs typeface="Tahoma" panose="020B0604030504040204" pitchFamily="34" charset="0"/>
              </a:rPr>
              <a:t>Reasonable accommodations</a:t>
            </a:r>
          </a:p>
          <a:p>
            <a:endParaRPr lang="en-US" dirty="0"/>
          </a:p>
        </p:txBody>
      </p:sp>
      <p:sp>
        <p:nvSpPr>
          <p:cNvPr id="4" name="Arrow: Down 3" descr="Arrow from Rights to Responsibilities">
            <a:extLst>
              <a:ext uri="{FF2B5EF4-FFF2-40B4-BE49-F238E27FC236}">
                <a16:creationId xmlns:a16="http://schemas.microsoft.com/office/drawing/2014/main" id="{786DDCE3-3A93-5CC5-5B36-A518C3EA2CCB}"/>
              </a:ext>
            </a:extLst>
          </p:cNvPr>
          <p:cNvSpPr/>
          <p:nvPr/>
        </p:nvSpPr>
        <p:spPr>
          <a:xfrm>
            <a:off x="2978331" y="3526972"/>
            <a:ext cx="923109" cy="1045027"/>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041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F9CD-B19D-0ACF-3FFF-8DA52C6AB9DA}"/>
              </a:ext>
            </a:extLst>
          </p:cNvPr>
          <p:cNvSpPr>
            <a:spLocks noGrp="1"/>
          </p:cNvSpPr>
          <p:nvPr>
            <p:ph type="title"/>
          </p:nvPr>
        </p:nvSpPr>
        <p:spPr/>
        <p:txBody>
          <a:bodyPr>
            <a:normAutofit/>
          </a:bodyPr>
          <a:lstStyle/>
          <a:p>
            <a:r>
              <a:rPr lang="en-US" sz="4000" dirty="0">
                <a:latin typeface="Tahoma" panose="020B0604030504040204" pitchFamily="34" charset="0"/>
                <a:ea typeface="Tahoma" panose="020B0604030504040204" pitchFamily="34" charset="0"/>
                <a:cs typeface="Tahoma" panose="020B0604030504040204" pitchFamily="34" charset="0"/>
              </a:rPr>
              <a:t>Initial Considerations</a:t>
            </a:r>
          </a:p>
        </p:txBody>
      </p:sp>
      <p:sp>
        <p:nvSpPr>
          <p:cNvPr id="3" name="Text Placeholder 2">
            <a:extLst>
              <a:ext uri="{FF2B5EF4-FFF2-40B4-BE49-F238E27FC236}">
                <a16:creationId xmlns:a16="http://schemas.microsoft.com/office/drawing/2014/main" id="{3326C8F1-EB02-6801-5FFC-DF11DB32C76F}"/>
              </a:ext>
            </a:extLst>
          </p:cNvPr>
          <p:cNvSpPr>
            <a:spLocks noGrp="1"/>
          </p:cNvSpPr>
          <p:nvPr>
            <p:ph type="body" sz="quarter" idx="13"/>
          </p:nvPr>
        </p:nvSpPr>
        <p:spPr>
          <a:xfrm>
            <a:off x="1018381" y="1391772"/>
            <a:ext cx="10356755" cy="5219340"/>
          </a:xfrm>
        </p:spPr>
        <p:txBody>
          <a:bodyPr>
            <a:normAutofit/>
          </a:bodyPr>
          <a:lstStyle/>
          <a:p>
            <a:pPr algn="l" rtl="0" fontAlgn="base">
              <a:buFont typeface="Arial" panose="020B0604020202020204" pitchFamily="34" charset="0"/>
              <a:buChar char="•"/>
            </a:pPr>
            <a:r>
              <a:rPr lang="en-US" sz="3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Does disability even matter?</a:t>
            </a:r>
            <a:r>
              <a:rPr lang="en-US" sz="3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lvl="1" fontAlgn="base">
              <a:buFont typeface="Arial" panose="020B0604020202020204" pitchFamily="34" charset="0"/>
              <a:buChar char="•"/>
            </a:pPr>
            <a:r>
              <a:rPr lang="en-US" sz="2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Start like any other case or matter</a:t>
            </a:r>
            <a:endPar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buFont typeface="Arial" panose="020B0604020202020204" pitchFamily="34" charset="0"/>
              <a:buChar char="•"/>
            </a:pPr>
            <a:r>
              <a:rPr lang="en-US" sz="3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Asking about disability</a:t>
            </a:r>
            <a:r>
              <a:rPr lang="en-US" sz="3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lvl="1" fontAlgn="base">
              <a:buFont typeface="Arial" panose="020B0604020202020204" pitchFamily="34" charset="0"/>
              <a:buChar char="•"/>
            </a:pPr>
            <a:r>
              <a:rPr lang="en-US" sz="2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Cannot and should not ask directly </a:t>
            </a:r>
            <a:r>
              <a:rPr lang="en-US" sz="2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3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buFont typeface="Arial" panose="020B0604020202020204" pitchFamily="34" charset="0"/>
              <a:buChar char="•"/>
            </a:pPr>
            <a:r>
              <a:rPr lang="en-US" sz="3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How do I work with a guardian or other supporters?</a:t>
            </a:r>
            <a:r>
              <a:rPr lang="en-US" sz="3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sz="3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How do I communicate with the person?</a:t>
            </a:r>
            <a:r>
              <a:rPr lang="en-US" sz="3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sz="3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Do I need an expert witness with knowledge about the person’s disability? </a:t>
            </a:r>
            <a:r>
              <a:rPr lang="en-US" sz="3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sz="3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What is the impact of the disability on the potential remedy/outcome? </a:t>
            </a:r>
            <a:endParaRPr lang="en-US" sz="3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877676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20D41-13EA-4E1A-9B5A-54689079451E}"/>
              </a:ext>
            </a:extLst>
          </p:cNvPr>
          <p:cNvSpPr>
            <a:spLocks noGrp="1"/>
          </p:cNvSpPr>
          <p:nvPr>
            <p:ph type="title"/>
          </p:nvPr>
        </p:nvSpPr>
        <p:spPr/>
        <p:txBody>
          <a:bodyPr>
            <a:noAutofit/>
          </a:bodyPr>
          <a:lstStyle/>
          <a:p>
            <a:r>
              <a:rPr lang="en-US" sz="3200" b="1" kern="1200" dirty="0">
                <a:effectLst/>
                <a:latin typeface="Tahoma" panose="020B0604030504040204" pitchFamily="34" charset="0"/>
                <a:ea typeface="Tahoma" panose="020B0604030504040204" pitchFamily="34" charset="0"/>
                <a:cs typeface="Tahoma" panose="020B0604030504040204" pitchFamily="34" charset="0"/>
              </a:rPr>
              <a:t>Recognize Your </a:t>
            </a:r>
            <a:r>
              <a:rPr lang="en-US" sz="3200" b="1" kern="1200" dirty="0">
                <a:latin typeface="Tahoma" panose="020B0604030504040204" pitchFamily="34" charset="0"/>
                <a:ea typeface="Tahoma" panose="020B0604030504040204" pitchFamily="34" charset="0"/>
                <a:cs typeface="Tahoma" panose="020B0604030504040204" pitchFamily="34" charset="0"/>
              </a:rPr>
              <a:t>O</a:t>
            </a:r>
            <a:r>
              <a:rPr lang="en-US" sz="3200" b="1" kern="1200" dirty="0">
                <a:effectLst/>
                <a:latin typeface="Tahoma" panose="020B0604030504040204" pitchFamily="34" charset="0"/>
                <a:ea typeface="Tahoma" panose="020B0604030504040204" pitchFamily="34" charset="0"/>
                <a:cs typeface="Tahoma" panose="020B0604030504040204" pitchFamily="34" charset="0"/>
              </a:rPr>
              <a:t>wn </a:t>
            </a:r>
            <a:r>
              <a:rPr lang="en-US" sz="3200" b="1" kern="1200" dirty="0">
                <a:latin typeface="Tahoma" panose="020B0604030504040204" pitchFamily="34" charset="0"/>
                <a:ea typeface="Tahoma" panose="020B0604030504040204" pitchFamily="34" charset="0"/>
                <a:cs typeface="Tahoma" panose="020B0604030504040204" pitchFamily="34" charset="0"/>
              </a:rPr>
              <a:t>I</a:t>
            </a:r>
            <a:r>
              <a:rPr lang="en-US" sz="3200" b="1" kern="1200" dirty="0">
                <a:effectLst/>
                <a:latin typeface="Tahoma" panose="020B0604030504040204" pitchFamily="34" charset="0"/>
                <a:ea typeface="Tahoma" panose="020B0604030504040204" pitchFamily="34" charset="0"/>
                <a:cs typeface="Tahoma" panose="020B0604030504040204" pitchFamily="34" charset="0"/>
              </a:rPr>
              <a:t>mplicit </a:t>
            </a:r>
            <a:r>
              <a:rPr lang="en-US" sz="3200" b="1" kern="1200" dirty="0">
                <a:latin typeface="Tahoma" panose="020B0604030504040204" pitchFamily="34" charset="0"/>
                <a:ea typeface="Tahoma" panose="020B0604030504040204" pitchFamily="34" charset="0"/>
                <a:cs typeface="Tahoma" panose="020B0604030504040204" pitchFamily="34" charset="0"/>
              </a:rPr>
              <a:t>B</a:t>
            </a:r>
            <a:r>
              <a:rPr lang="en-US" sz="3200" b="1" kern="1200" dirty="0">
                <a:effectLst/>
                <a:latin typeface="Tahoma" panose="020B0604030504040204" pitchFamily="34" charset="0"/>
                <a:ea typeface="Tahoma" panose="020B0604030504040204" pitchFamily="34" charset="0"/>
                <a:cs typeface="Tahoma" panose="020B0604030504040204" pitchFamily="34" charset="0"/>
              </a:rPr>
              <a:t>ias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woman sitting on a park bench with a guide dog">
            <a:extLst>
              <a:ext uri="{FF2B5EF4-FFF2-40B4-BE49-F238E27FC236}">
                <a16:creationId xmlns:a16="http://schemas.microsoft.com/office/drawing/2014/main" id="{388D4F1E-7A21-7197-C5AF-2382D94C300C}"/>
              </a:ext>
            </a:extLst>
          </p:cNvPr>
          <p:cNvPicPr>
            <a:picLocks noChangeAspect="1"/>
          </p:cNvPicPr>
          <p:nvPr/>
        </p:nvPicPr>
        <p:blipFill rotWithShape="1">
          <a:blip r:embed="rId3">
            <a:extLst>
              <a:ext uri="{28A0092B-C50C-407E-A947-70E740481C1C}">
                <a14:useLocalDpi xmlns:a14="http://schemas.microsoft.com/office/drawing/2010/main" val="0"/>
              </a:ext>
            </a:extLst>
          </a:blip>
          <a:srcRect r="35365"/>
          <a:stretch/>
        </p:blipFill>
        <p:spPr>
          <a:xfrm>
            <a:off x="566853" y="1803122"/>
            <a:ext cx="4214586" cy="4347029"/>
          </a:xfrm>
          <a:prstGeom prst="rect">
            <a:avLst/>
          </a:prstGeom>
        </p:spPr>
      </p:pic>
      <p:sp>
        <p:nvSpPr>
          <p:cNvPr id="2" name="Text Placeholder 1">
            <a:extLst>
              <a:ext uri="{FF2B5EF4-FFF2-40B4-BE49-F238E27FC236}">
                <a16:creationId xmlns:a16="http://schemas.microsoft.com/office/drawing/2014/main" id="{75D14C27-571B-4917-8AE4-929C4C4FF4A7}"/>
              </a:ext>
            </a:extLst>
          </p:cNvPr>
          <p:cNvSpPr>
            <a:spLocks noGrp="1"/>
          </p:cNvSpPr>
          <p:nvPr>
            <p:ph type="body" sz="quarter" idx="13"/>
          </p:nvPr>
        </p:nvSpPr>
        <p:spPr>
          <a:xfrm>
            <a:off x="5341262" y="1607742"/>
            <a:ext cx="6439452" cy="4737790"/>
          </a:xfrm>
        </p:spPr>
        <p:txBody>
          <a:bodyPr>
            <a:noAutofit/>
          </a:bodyPr>
          <a:lstStyle/>
          <a:p>
            <a:pPr marL="114300" indent="0">
              <a:buNone/>
            </a:pPr>
            <a:r>
              <a:rPr lang="en-US"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Major</a:t>
            </a:r>
            <a:r>
              <a:rPr lang="en-US" kern="1200" dirty="0">
                <a:effectLst/>
                <a:latin typeface="Tahoma" panose="020B0604030504040204" pitchFamily="34" charset="0"/>
                <a:ea typeface="Tahoma" panose="020B0604030504040204" pitchFamily="34" charset="0"/>
                <a:cs typeface="Tahoma" panose="020B0604030504040204" pitchFamily="34" charset="0"/>
              </a:rPr>
              <a:t> </a:t>
            </a:r>
            <a:r>
              <a:rPr lang="en-US" u="sng" kern="1200" dirty="0">
                <a:solidFill>
                  <a:srgbClr val="0563C1"/>
                </a:solidFill>
                <a:effectLst/>
                <a:latin typeface="Tahoma" panose="020B0604030504040204" pitchFamily="34" charset="0"/>
                <a:ea typeface="Tahoma" panose="020B0604030504040204" pitchFamily="34" charset="0"/>
                <a:cs typeface="Tahoma" panose="020B0604030504040204" pitchFamily="34" charset="0"/>
                <a:hlinkClick r:id="rId4"/>
              </a:rPr>
              <a:t>studies</a:t>
            </a:r>
            <a:r>
              <a:rPr lang="en-US" kern="1200" dirty="0">
                <a:effectLst/>
                <a:latin typeface="Tahoma" panose="020B0604030504040204" pitchFamily="34" charset="0"/>
                <a:ea typeface="Tahoma" panose="020B0604030504040204" pitchFamily="34" charset="0"/>
                <a:cs typeface="Tahoma" panose="020B0604030504040204" pitchFamily="34" charset="0"/>
              </a:rPr>
              <a:t> </a:t>
            </a:r>
            <a:r>
              <a:rPr lang="en-US"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have found that people with disabilities are most often viewed through the lens of what we cannot do. </a:t>
            </a:r>
          </a:p>
          <a:p>
            <a:pPr marL="114300" indent="0">
              <a:buNone/>
            </a:pPr>
            <a:endParaRPr lang="en-US"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indent="0">
              <a:buSzPct val="100000"/>
              <a:buNone/>
            </a:pPr>
            <a:r>
              <a:rPr lang="en-US" sz="3200" dirty="0">
                <a:latin typeface="Tahoma" panose="020B0604030504040204" pitchFamily="34" charset="0"/>
                <a:ea typeface="Tahoma" panose="020B0604030504040204" pitchFamily="34" charset="0"/>
                <a:cs typeface="Tahoma" panose="020B0604030504040204" pitchFamily="34" charset="0"/>
              </a:rPr>
              <a:t>Are you biased against disabled people?</a:t>
            </a:r>
          </a:p>
          <a:p>
            <a:pPr lvl="1">
              <a:buSzPct val="100000"/>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You can find out through </a:t>
            </a:r>
            <a:r>
              <a:rPr lang="en-US" sz="2800" dirty="0">
                <a:latin typeface="Tahoma" panose="020B0604030504040204" pitchFamily="34" charset="0"/>
                <a:ea typeface="Tahoma" panose="020B0604030504040204" pitchFamily="34" charset="0"/>
                <a:cs typeface="Tahoma" panose="020B0604030504040204" pitchFamily="34" charset="0"/>
                <a:hlinkClick r:id="rId5"/>
              </a:rPr>
              <a:t>Project Implicit </a:t>
            </a:r>
            <a:endParaRPr lang="en-US" sz="2800" dirty="0">
              <a:latin typeface="Tahoma" panose="020B0604030504040204" pitchFamily="34" charset="0"/>
              <a:ea typeface="Tahoma" panose="020B0604030504040204" pitchFamily="34" charset="0"/>
              <a:cs typeface="Tahoma" panose="020B0604030504040204" pitchFamily="34" charset="0"/>
            </a:endParaRPr>
          </a:p>
          <a:p>
            <a:pPr>
              <a:buSzPct val="100000"/>
              <a:buFont typeface="Arial" panose="020B0604020202020204" pitchFamily="34" charset="0"/>
              <a:buChar char="•"/>
            </a:pPr>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a:p>
            <a:pPr>
              <a:buSzPct val="100000"/>
              <a:buFont typeface="Arial" panose="020B0604020202020204" pitchFamily="34" charset="0"/>
              <a:buChar char="•"/>
            </a:pPr>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13870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A9C39-9EAA-48C1-9680-F136AAF2406B}"/>
              </a:ext>
            </a:extLst>
          </p:cNvPr>
          <p:cNvSpPr>
            <a:spLocks noGrp="1"/>
          </p:cNvSpPr>
          <p:nvPr>
            <p:ph type="title"/>
          </p:nvPr>
        </p:nvSpPr>
        <p:spPr/>
        <p:txBody>
          <a:bodyPr>
            <a:noAutofit/>
          </a:bodyPr>
          <a:lstStyle/>
          <a:p>
            <a:r>
              <a:rPr lang="en-US" sz="3600" b="1">
                <a:latin typeface="Tahoma"/>
                <a:ea typeface="Tahoma"/>
                <a:cs typeface="Tahoma"/>
              </a:rPr>
              <a:t>Recognize Ableism: </a:t>
            </a:r>
            <a:br>
              <a:rPr lang="en-US" sz="3600" b="1">
                <a:latin typeface="Tahoma" panose="020B0604030504040204" pitchFamily="34" charset="0"/>
                <a:ea typeface="Tahoma" panose="020B0604030504040204" pitchFamily="34" charset="0"/>
                <a:cs typeface="Tahoma" panose="020B0604030504040204" pitchFamily="34" charset="0"/>
              </a:rPr>
            </a:br>
            <a:r>
              <a:rPr lang="en-US" sz="3600" b="1">
                <a:latin typeface="Tahoma"/>
                <a:ea typeface="Tahoma"/>
                <a:cs typeface="Tahoma"/>
              </a:rPr>
              <a:t>What Can You Do?</a:t>
            </a:r>
          </a:p>
        </p:txBody>
      </p:sp>
      <p:pic>
        <p:nvPicPr>
          <p:cNvPr id="4" name="Picture 3" descr="A woman with black hair, wearing a purple dress, in a wheelchair sitting at the edge of a staircase.">
            <a:extLst>
              <a:ext uri="{FF2B5EF4-FFF2-40B4-BE49-F238E27FC236}">
                <a16:creationId xmlns:a16="http://schemas.microsoft.com/office/drawing/2014/main" id="{D962961D-F388-4E9D-B337-FD10E5B3F208}"/>
              </a:ext>
            </a:extLst>
          </p:cNvPr>
          <p:cNvPicPr>
            <a:picLocks noChangeAspect="1"/>
          </p:cNvPicPr>
          <p:nvPr/>
        </p:nvPicPr>
        <p:blipFill rotWithShape="1">
          <a:blip r:embed="rId3"/>
          <a:srcRect l="5441" t="3734" r="23589" b="5128"/>
          <a:stretch/>
        </p:blipFill>
        <p:spPr>
          <a:xfrm>
            <a:off x="404729" y="1621798"/>
            <a:ext cx="3536626" cy="4691937"/>
          </a:xfrm>
          <a:prstGeom prst="rect">
            <a:avLst/>
          </a:prstGeom>
        </p:spPr>
      </p:pic>
      <p:sp>
        <p:nvSpPr>
          <p:cNvPr id="7" name="TextBox 6">
            <a:extLst>
              <a:ext uri="{FF2B5EF4-FFF2-40B4-BE49-F238E27FC236}">
                <a16:creationId xmlns:a16="http://schemas.microsoft.com/office/drawing/2014/main" id="{372A0F49-C348-4D56-9F73-FEE821C42278}"/>
              </a:ext>
            </a:extLst>
          </p:cNvPr>
          <p:cNvSpPr txBox="1"/>
          <p:nvPr/>
        </p:nvSpPr>
        <p:spPr>
          <a:xfrm>
            <a:off x="4398642" y="1339409"/>
            <a:ext cx="7569239" cy="526297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When you enter a building that does not have a doorway or bathroom accessible to someone who uses a wheelchair, do you recognize it as an ableist choice, and advocate for a solution?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When a virtual public meeting is happening over Zoom without free instant captioning turned on – so people who are Deaf and/or hard of hearing can participate – do you ask them to click on the button to enable accessibility?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Once you look for ableism, you will realize it is everywhere.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Recognizing it is the first step to </a:t>
            </a:r>
            <a:r>
              <a:rPr lang="en-US" sz="2400" b="1" u="sng" dirty="0" err="1">
                <a:solidFill>
                  <a:prstClr val="black"/>
                </a:solidFill>
                <a:latin typeface="Tahoma" panose="020B0604030504040204" pitchFamily="34" charset="0"/>
                <a:ea typeface="Tahoma" panose="020B0604030504040204" pitchFamily="34" charset="0"/>
                <a:cs typeface="Tahoma" panose="020B0604030504040204" pitchFamily="34" charset="0"/>
              </a:rPr>
              <a:t>dismantl</a:t>
            </a:r>
            <a:r>
              <a:rPr kumimoji="0" lang="en-US" sz="2400" b="1" i="0" u="sng"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ing</a:t>
            </a:r>
            <a:r>
              <a:rPr kumimoji="0" lang="en-US" sz="2400" b="1"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it. </a:t>
            </a:r>
            <a:endParaRPr kumimoji="0" lang="en-US" sz="2100" b="1"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47269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F2B5E-539A-7F96-4DF1-9DC2C3A17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08CD1-C1CB-47AB-FCF1-F7EDE0BCBFFA}"/>
              </a:ext>
            </a:extLst>
          </p:cNvPr>
          <p:cNvSpPr>
            <a:spLocks noGrp="1"/>
          </p:cNvSpPr>
          <p:nvPr>
            <p:ph type="title"/>
          </p:nvPr>
        </p:nvSpPr>
        <p:spPr>
          <a:xfrm>
            <a:off x="1644284" y="2413204"/>
            <a:ext cx="8903431" cy="1325880"/>
          </a:xfrm>
        </p:spPr>
        <p:txBody>
          <a:bodyPr>
            <a:normAutofit/>
          </a:bodyPr>
          <a:lstStyle/>
          <a:p>
            <a:r>
              <a:rPr lang="en-US" sz="4800" dirty="0">
                <a:latin typeface="Tahoma" panose="020B0604030504040204" pitchFamily="34" charset="0"/>
                <a:ea typeface="Tahoma" panose="020B0604030504040204" pitchFamily="34" charset="0"/>
                <a:cs typeface="Tahoma" panose="020B0604030504040204" pitchFamily="34" charset="0"/>
              </a:rPr>
              <a:t>Access and Communication</a:t>
            </a:r>
          </a:p>
        </p:txBody>
      </p:sp>
    </p:spTree>
    <p:extLst>
      <p:ext uri="{BB962C8B-B14F-4D97-AF65-F5344CB8AC3E}">
        <p14:creationId xmlns:p14="http://schemas.microsoft.com/office/powerpoint/2010/main" val="1053063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13144-8977-4659-ABEE-3038E395E86D}"/>
              </a:ext>
            </a:extLst>
          </p:cNvPr>
          <p:cNvSpPr>
            <a:spLocks noGrp="1"/>
          </p:cNvSpPr>
          <p:nvPr>
            <p:ph type="title"/>
          </p:nvPr>
        </p:nvSpPr>
        <p:spPr/>
        <p:txBody>
          <a:bodyPr>
            <a:noAutofit/>
          </a:bodyPr>
          <a:lstStyle/>
          <a:p>
            <a:r>
              <a:rPr lang="en-US" sz="3200" dirty="0">
                <a:latin typeface="Tahoma" panose="020B0604030504040204" pitchFamily="34" charset="0"/>
                <a:ea typeface="Tahoma" panose="020B0604030504040204" pitchFamily="34" charset="0"/>
                <a:cs typeface="Tahoma" panose="020B0604030504040204" pitchFamily="34" charset="0"/>
              </a:rPr>
              <a:t>Partner with and Learn from</a:t>
            </a:r>
            <a:r>
              <a:rPr lang="en-US" sz="3200" b="1" dirty="0">
                <a:effectLst/>
                <a:latin typeface="Tahoma" panose="020B0604030504040204" pitchFamily="34" charset="0"/>
                <a:ea typeface="Tahoma" panose="020B0604030504040204" pitchFamily="34" charset="0"/>
                <a:cs typeface="Tahoma" panose="020B0604030504040204" pitchFamily="34" charset="0"/>
              </a:rPr>
              <a:t> </a:t>
            </a:r>
            <a:r>
              <a:rPr lang="en-US" sz="3200" b="1" dirty="0">
                <a:latin typeface="Tahoma" panose="020B0604030504040204" pitchFamily="34" charset="0"/>
                <a:ea typeface="Tahoma" panose="020B0604030504040204" pitchFamily="34" charset="0"/>
                <a:cs typeface="Tahoma" panose="020B0604030504040204" pitchFamily="34" charset="0"/>
              </a:rPr>
              <a:t>G</a:t>
            </a:r>
            <a:r>
              <a:rPr lang="en-US" sz="3200" b="1" dirty="0">
                <a:effectLst/>
                <a:latin typeface="Tahoma" panose="020B0604030504040204" pitchFamily="34" charset="0"/>
                <a:ea typeface="Tahoma" panose="020B0604030504040204" pitchFamily="34" charset="0"/>
                <a:cs typeface="Tahoma" panose="020B0604030504040204" pitchFamily="34" charset="0"/>
              </a:rPr>
              <a:t>roups Led by </a:t>
            </a:r>
            <a:r>
              <a:rPr lang="en-US" sz="3200" b="1" dirty="0">
                <a:latin typeface="Tahoma" panose="020B0604030504040204" pitchFamily="34" charset="0"/>
                <a:ea typeface="Tahoma" panose="020B0604030504040204" pitchFamily="34" charset="0"/>
                <a:cs typeface="Tahoma" panose="020B0604030504040204" pitchFamily="34" charset="0"/>
              </a:rPr>
              <a:t>P</a:t>
            </a:r>
            <a:r>
              <a:rPr lang="en-US" sz="3200" b="1" dirty="0">
                <a:effectLst/>
                <a:latin typeface="Tahoma" panose="020B0604030504040204" pitchFamily="34" charset="0"/>
                <a:ea typeface="Tahoma" panose="020B0604030504040204" pitchFamily="34" charset="0"/>
                <a:cs typeface="Tahoma" panose="020B0604030504040204" pitchFamily="34" charset="0"/>
              </a:rPr>
              <a:t>eople with Disabilities</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9D8CF44F-EFAE-B849-BC86-21BC7A35284D}"/>
              </a:ext>
            </a:extLst>
          </p:cNvPr>
          <p:cNvSpPr/>
          <p:nvPr/>
        </p:nvSpPr>
        <p:spPr>
          <a:xfrm>
            <a:off x="502192" y="1810384"/>
            <a:ext cx="6289723" cy="415498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People with disabilities know what solutions work for them!</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Now we must be much more intersectional, get past the medical model of disability, and move toward a model that focuses on inclusivity, intersectionality, and eliminating the barriers created by societal choices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These solutions must be led by people with diverse identities, backgrounds, and disabilities</a:t>
            </a:r>
          </a:p>
        </p:txBody>
      </p:sp>
      <p:pic>
        <p:nvPicPr>
          <p:cNvPr id="5" name="Picture 4" descr="RespectAbility's department leaders pose for a photo in Los Angeles with the Hollywood sign in the distance">
            <a:extLst>
              <a:ext uri="{FF2B5EF4-FFF2-40B4-BE49-F238E27FC236}">
                <a16:creationId xmlns:a16="http://schemas.microsoft.com/office/drawing/2014/main" id="{BDDCCC74-807C-CF48-F3CE-E2D1D40718B9}"/>
              </a:ext>
            </a:extLst>
          </p:cNvPr>
          <p:cNvPicPr>
            <a:picLocks noChangeAspect="1"/>
          </p:cNvPicPr>
          <p:nvPr/>
        </p:nvPicPr>
        <p:blipFill>
          <a:blip r:embed="rId3"/>
          <a:stretch>
            <a:fillRect/>
          </a:stretch>
        </p:blipFill>
        <p:spPr>
          <a:xfrm>
            <a:off x="7044483" y="2265761"/>
            <a:ext cx="4645325" cy="3092031"/>
          </a:xfrm>
          <a:prstGeom prst="rect">
            <a:avLst/>
          </a:prstGeom>
        </p:spPr>
      </p:pic>
    </p:spTree>
    <p:extLst>
      <p:ext uri="{BB962C8B-B14F-4D97-AF65-F5344CB8AC3E}">
        <p14:creationId xmlns:p14="http://schemas.microsoft.com/office/powerpoint/2010/main" val="247796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4B727B-21CA-4A29-A231-2ED59301B655}"/>
              </a:ext>
            </a:extLst>
          </p:cNvPr>
          <p:cNvSpPr>
            <a:spLocks noGrp="1"/>
          </p:cNvSpPr>
          <p:nvPr>
            <p:ph type="title"/>
          </p:nvPr>
        </p:nvSpPr>
        <p:spPr/>
        <p:txBody>
          <a:bodyPr>
            <a:normAutofit/>
          </a:bodyPr>
          <a:lstStyle/>
          <a:p>
            <a:r>
              <a:rPr lang="en-US" sz="3600" b="1" dirty="0">
                <a:latin typeface="Tahoma"/>
                <a:ea typeface="Tahoma"/>
                <a:cs typeface="Tahoma"/>
              </a:rPr>
              <a:t>Make </a:t>
            </a:r>
            <a:r>
              <a:rPr lang="en-US" sz="3600" dirty="0">
                <a:latin typeface="Tahoma"/>
                <a:ea typeface="Tahoma"/>
                <a:cs typeface="Tahoma"/>
              </a:rPr>
              <a:t>It Accessible</a:t>
            </a:r>
          </a:p>
        </p:txBody>
      </p:sp>
      <p:sp>
        <p:nvSpPr>
          <p:cNvPr id="5" name="Rectangle 4">
            <a:extLst>
              <a:ext uri="{FF2B5EF4-FFF2-40B4-BE49-F238E27FC236}">
                <a16:creationId xmlns:a16="http://schemas.microsoft.com/office/drawing/2014/main" id="{16B049B6-B72B-47A3-AD44-C8C8B430814C}"/>
              </a:ext>
            </a:extLst>
          </p:cNvPr>
          <p:cNvSpPr/>
          <p:nvPr/>
        </p:nvSpPr>
        <p:spPr>
          <a:xfrm>
            <a:off x="640622" y="1247920"/>
            <a:ext cx="10910756" cy="538609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something is accessible, your target audience can:</a:t>
            </a:r>
          </a:p>
          <a:p>
            <a:pPr marL="800100" lvl="1" indent="-342900">
              <a:buFont typeface="Arial" panose="020B0604020202020204" pitchFamily="34" charset="0"/>
              <a:buChar char="•"/>
              <a:defRPr/>
            </a:pP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Participate </a:t>
            </a:r>
          </a:p>
          <a:p>
            <a:pPr marL="800100" lvl="1" indent="-342900">
              <a:buFont typeface="Arial" panose="020B0604020202020204" pitchFamily="34" charset="0"/>
              <a:buChar char="•"/>
              <a:defRPr/>
            </a:pPr>
            <a:r>
              <a:rPr lang="en-US" sz="2800" b="1" dirty="0">
                <a:solidFill>
                  <a:prstClr val="black"/>
                </a:solidFill>
                <a:latin typeface="Tahoma" panose="020B0604030504040204" pitchFamily="34" charset="0"/>
                <a:ea typeface="Tahoma" panose="020B0604030504040204" pitchFamily="34" charset="0"/>
                <a:cs typeface="Tahoma" panose="020B0604030504040204" pitchFamily="34" charset="0"/>
              </a:rPr>
              <a:t>Understand </a:t>
            </a:r>
          </a:p>
          <a:p>
            <a:pPr marL="800100" lvl="1" indent="-342900">
              <a:buFont typeface="Arial" panose="020B0604020202020204" pitchFamily="34" charset="0"/>
              <a:buChar char="•"/>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Engage or take action</a:t>
            </a:r>
          </a:p>
          <a:p>
            <a:pPr lvl="1">
              <a:defRPr/>
            </a:pP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Common types of access needs</a:t>
            </a:r>
          </a:p>
          <a:p>
            <a:pPr marL="800100" lvl="1" indent="-342900">
              <a:buFont typeface="Arial" panose="020B0604020202020204" pitchFamily="34" charset="0"/>
              <a:buChar char="•"/>
              <a:defRPr/>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Physical/mobility access</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Sensory access (auditory, visual, olfactory, and environmental stimulation) </a:t>
            </a:r>
          </a:p>
          <a:p>
            <a:pPr marL="800100" lvl="1" indent="-342900">
              <a:buFont typeface="Arial" panose="020B0604020202020204" pitchFamily="34" charset="0"/>
              <a:buChar char="•"/>
              <a:defRPr/>
            </a:pP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Cognitive access </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Communication access</a:t>
            </a:r>
            <a:r>
              <a:rPr lang="en-US" sz="2800" dirty="0">
                <a:solidFill>
                  <a:prstClr val="black"/>
                </a:solidFill>
                <a:latin typeface="Tahoma" panose="020B0604030504040204" pitchFamily="34" charset="0"/>
                <a:ea typeface="Tahoma" panose="020B0604030504040204" pitchFamily="34" charset="0"/>
                <a:cs typeface="Tahoma" panose="020B0604030504040204" pitchFamily="34" charset="0"/>
              </a:rPr>
              <a:t>, including language considerations </a:t>
            </a:r>
            <a:endPar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18750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Start from Universal Design</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34009674-88AA-4827-9295-9A81B7D8EF66}"/>
              </a:ext>
            </a:extLst>
          </p:cNvPr>
          <p:cNvSpPr>
            <a:spLocks noGrp="1"/>
          </p:cNvSpPr>
          <p:nvPr>
            <p:ph type="body" sz="quarter" idx="13"/>
          </p:nvPr>
        </p:nvSpPr>
        <p:spPr>
          <a:xfrm>
            <a:off x="1018378" y="1690777"/>
            <a:ext cx="10155237" cy="4572000"/>
          </a:xfrm>
        </p:spPr>
        <p:txBody>
          <a:bodyPr>
            <a:normAutofit/>
          </a:bodyPr>
          <a:lstStyle/>
          <a:p>
            <a:pPr rtl="0" fontAlgn="base">
              <a:spcBef>
                <a:spcPts val="0"/>
              </a:spcBef>
              <a:spcAft>
                <a:spcPts val="0"/>
              </a:spcAft>
              <a:buFont typeface="Arial" panose="020B0604020202020204" pitchFamily="34" charset="0"/>
              <a:buChar char="•"/>
            </a:pPr>
            <a:r>
              <a:rPr lang="en-US" sz="40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Originated in architecture/physical design</a:t>
            </a:r>
          </a:p>
          <a:p>
            <a:pPr marL="742950" lvl="1" indent="-285750" rtl="0" fontAlgn="base">
              <a:spcBef>
                <a:spcPts val="500"/>
              </a:spcBef>
              <a:spcAft>
                <a:spcPts val="0"/>
              </a:spcAft>
              <a:buFont typeface="Arial" panose="020B0604020202020204" pitchFamily="34" charset="0"/>
              <a:buChar char="•"/>
            </a:pPr>
            <a:r>
              <a:rPr lang="en-US" sz="3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Now adapted for many fields</a:t>
            </a:r>
          </a:p>
          <a:p>
            <a:pPr marL="457200" lvl="1" indent="0" rtl="0" fontAlgn="base">
              <a:spcBef>
                <a:spcPts val="500"/>
              </a:spcBef>
              <a:spcAft>
                <a:spcPts val="0"/>
              </a:spcAft>
              <a:buNone/>
            </a:pPr>
            <a:endParaRPr lang="en-US" sz="3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rtl="0" fontAlgn="base">
              <a:spcBef>
                <a:spcPts val="1000"/>
              </a:spcBef>
              <a:spcAft>
                <a:spcPts val="0"/>
              </a:spcAft>
              <a:buFont typeface="Arial" panose="020B0604020202020204" pitchFamily="34" charset="0"/>
              <a:buChar char="•"/>
            </a:pPr>
            <a:r>
              <a:rPr lang="en-US" sz="40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7 key principles </a:t>
            </a:r>
          </a:p>
          <a:p>
            <a:pPr marL="742950" lvl="1" indent="-285750" rtl="0" fontAlgn="base">
              <a:spcBef>
                <a:spcPts val="500"/>
              </a:spcBef>
              <a:spcAft>
                <a:spcPts val="0"/>
              </a:spcAft>
              <a:buFont typeface="Arial" panose="020B0604020202020204" pitchFamily="34" charset="0"/>
              <a:buChar char="•"/>
            </a:pPr>
            <a:r>
              <a:rPr lang="en-US" sz="2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Equitable use</a:t>
            </a:r>
          </a:p>
          <a:p>
            <a:pPr marL="742950" lvl="1" indent="-285750" rtl="0" fontAlgn="base">
              <a:spcBef>
                <a:spcPts val="500"/>
              </a:spcBef>
              <a:spcAft>
                <a:spcPts val="0"/>
              </a:spcAft>
              <a:buFont typeface="Arial" panose="020B0604020202020204" pitchFamily="34" charset="0"/>
              <a:buChar char="•"/>
            </a:pPr>
            <a:r>
              <a:rPr lang="en-US" sz="2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Flexible use</a:t>
            </a:r>
          </a:p>
          <a:p>
            <a:pPr marL="742950" lvl="1" indent="-285750" rtl="0" fontAlgn="base">
              <a:spcBef>
                <a:spcPts val="500"/>
              </a:spcBef>
              <a:spcAft>
                <a:spcPts val="0"/>
              </a:spcAft>
              <a:buFont typeface="Arial" panose="020B0604020202020204" pitchFamily="34" charset="0"/>
              <a:buChar char="•"/>
            </a:pPr>
            <a:r>
              <a:rPr lang="en-US" sz="2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Simple and intuitive use</a:t>
            </a:r>
            <a:r>
              <a:rPr lang="en-US" sz="32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endParaRPr lang="en-US" sz="36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0714528-3AC6-E39D-40A7-1273EE7D9931}"/>
              </a:ext>
            </a:extLst>
          </p:cNvPr>
          <p:cNvSpPr txBox="1"/>
          <p:nvPr/>
        </p:nvSpPr>
        <p:spPr>
          <a:xfrm>
            <a:off x="6095996" y="3646676"/>
            <a:ext cx="5410204" cy="2616101"/>
          </a:xfrm>
          <a:prstGeom prst="rect">
            <a:avLst/>
          </a:prstGeom>
          <a:noFill/>
        </p:spPr>
        <p:txBody>
          <a:bodyPr wrap="square" rtlCol="0">
            <a:spAutoFit/>
          </a:bodyPr>
          <a:lstStyle/>
          <a:p>
            <a:pPr marL="228600"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Perceptible information</a:t>
            </a:r>
          </a:p>
          <a:p>
            <a:pPr marL="228600"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Tolerance for error</a:t>
            </a:r>
          </a:p>
          <a:p>
            <a:pPr marL="228600"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Low physical effort</a:t>
            </a:r>
          </a:p>
          <a:p>
            <a:pPr marL="228600" rtl="0" fontAlgn="base">
              <a:spcBef>
                <a:spcPts val="0"/>
              </a:spcBef>
              <a:spcAft>
                <a:spcPts val="0"/>
              </a:spcAft>
              <a:buFont typeface="Arial" panose="020B0604020202020204" pitchFamily="34" charset="0"/>
              <a:buChar char="•"/>
            </a:pPr>
            <a:r>
              <a:rPr lang="en-US" sz="28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Size and space for approach/use</a:t>
            </a:r>
          </a:p>
          <a:p>
            <a:endParaRPr lang="en-US" sz="2000" dirty="0"/>
          </a:p>
        </p:txBody>
      </p:sp>
    </p:spTree>
    <p:extLst>
      <p:ext uri="{BB962C8B-B14F-4D97-AF65-F5344CB8AC3E}">
        <p14:creationId xmlns:p14="http://schemas.microsoft.com/office/powerpoint/2010/main" val="682210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4B727B-21CA-4A29-A231-2ED59301B655}"/>
              </a:ext>
            </a:extLst>
          </p:cNvPr>
          <p:cNvSpPr>
            <a:spLocks noGrp="1"/>
          </p:cNvSpPr>
          <p:nvPr>
            <p:ph type="title"/>
          </p:nvPr>
        </p:nvSpPr>
        <p:spPr/>
        <p:txBody>
          <a:bodyPr>
            <a:normAutofit/>
          </a:bodyPr>
          <a:lstStyle/>
          <a:p>
            <a:r>
              <a:rPr lang="en-US" sz="3600" b="1" dirty="0">
                <a:latin typeface="Tahoma"/>
                <a:ea typeface="Tahoma"/>
                <a:cs typeface="Tahoma"/>
              </a:rPr>
              <a:t>Meeting Individual Needs</a:t>
            </a:r>
            <a:endParaRPr lang="en-US" sz="3600" dirty="0">
              <a:latin typeface="Tahoma"/>
              <a:ea typeface="Tahoma"/>
              <a:cs typeface="Tahoma"/>
            </a:endParaRPr>
          </a:p>
        </p:txBody>
      </p:sp>
      <p:sp>
        <p:nvSpPr>
          <p:cNvPr id="5" name="Rectangle 4">
            <a:extLst>
              <a:ext uri="{FF2B5EF4-FFF2-40B4-BE49-F238E27FC236}">
                <a16:creationId xmlns:a16="http://schemas.microsoft.com/office/drawing/2014/main" id="{16B049B6-B72B-47A3-AD44-C8C8B430814C}"/>
              </a:ext>
            </a:extLst>
          </p:cNvPr>
          <p:cNvSpPr/>
          <p:nvPr/>
        </p:nvSpPr>
        <p:spPr>
          <a:xfrm>
            <a:off x="757369" y="1466995"/>
            <a:ext cx="10377356" cy="581697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If something is accessible, your target audience can:</a:t>
            </a:r>
          </a:p>
          <a:p>
            <a:pPr marL="800100" lvl="1" indent="-342900">
              <a:buFont typeface="Arial" panose="020B0604020202020204" pitchFamily="34" charset="0"/>
              <a:buChar char="•"/>
              <a:defRPr/>
            </a:pP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Participate </a:t>
            </a:r>
          </a:p>
          <a:p>
            <a:pPr marL="800100" lvl="1" indent="-342900">
              <a:buFont typeface="Arial" panose="020B0604020202020204" pitchFamily="34" charset="0"/>
              <a:buChar char="•"/>
              <a:defRPr/>
            </a:pP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Understand </a:t>
            </a:r>
          </a:p>
          <a:p>
            <a:pPr marL="800100" lvl="1" indent="-342900">
              <a:buFont typeface="Arial" panose="020B0604020202020204" pitchFamily="34" charset="0"/>
              <a:buChar char="•"/>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Engage or take action</a:t>
            </a:r>
          </a:p>
          <a:p>
            <a:pPr marL="800100" lvl="1" indent="-342900">
              <a:buFont typeface="Arial" panose="020B0604020202020204" pitchFamily="34" charset="0"/>
              <a:buChar char="•"/>
              <a:defRPr/>
            </a:pPr>
            <a:endParaRPr lang="en-US" sz="3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defRPr/>
            </a:pPr>
            <a:r>
              <a:rPr lang="en-US" sz="3200" dirty="0">
                <a:solidFill>
                  <a:prstClr val="black"/>
                </a:solidFill>
                <a:latin typeface="Tahoma" panose="020B0604030504040204" pitchFamily="34" charset="0"/>
                <a:ea typeface="Tahoma" panose="020B0604030504040204" pitchFamily="34" charset="0"/>
                <a:cs typeface="Tahoma" panose="020B0604030504040204" pitchFamily="34" charset="0"/>
              </a:rPr>
              <a:t>Meeting individual needs</a:t>
            </a:r>
          </a:p>
          <a:p>
            <a:pPr marL="800100" lvl="1" indent="-342900">
              <a:buFont typeface="Arial" panose="020B0604020202020204" pitchFamily="34" charset="0"/>
              <a:buChar char="•"/>
              <a:defRPr/>
            </a:pP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Reasonable accommodations/modifications  </a:t>
            </a:r>
          </a:p>
          <a:p>
            <a:pPr marL="800100" lvl="1" indent="-342900">
              <a:buFont typeface="Arial" panose="020B0604020202020204" pitchFamily="34" charset="0"/>
              <a:buChar char="•"/>
              <a:defRPr/>
            </a:pPr>
            <a:r>
              <a:rPr lang="en-US" sz="3200" dirty="0">
                <a:solidFill>
                  <a:prstClr val="black"/>
                </a:solidFill>
                <a:latin typeface="Tahoma" panose="020B0604030504040204" pitchFamily="34" charset="0"/>
                <a:ea typeface="Tahoma" panose="020B0604030504040204" pitchFamily="34" charset="0"/>
                <a:cs typeface="Tahoma" panose="020B0604030504040204" pitchFamily="34" charset="0"/>
              </a:rPr>
              <a:t>Auxiliary aids and services </a:t>
            </a:r>
            <a:r>
              <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lang="en-US" sz="3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800100" lvl="1" indent="-342900">
              <a:buFont typeface="Arial" panose="020B0604020202020204" pitchFamily="34" charset="0"/>
              <a:buChar char="•"/>
              <a:defRPr/>
            </a:pP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1">
              <a:defRPr/>
            </a:pPr>
            <a:endParaRPr kumimoji="0" lang="en-US" sz="3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1784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E5EE-6AE1-C036-27C3-CC6B2A3F4A4F}"/>
              </a:ext>
            </a:extLst>
          </p:cNvPr>
          <p:cNvSpPr>
            <a:spLocks noGrp="1"/>
          </p:cNvSpPr>
          <p:nvPr>
            <p:ph type="title"/>
          </p:nvPr>
        </p:nvSpPr>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Effective Communication</a:t>
            </a:r>
          </a:p>
        </p:txBody>
      </p:sp>
      <p:sp>
        <p:nvSpPr>
          <p:cNvPr id="3" name="Text Placeholder 2">
            <a:extLst>
              <a:ext uri="{FF2B5EF4-FFF2-40B4-BE49-F238E27FC236}">
                <a16:creationId xmlns:a16="http://schemas.microsoft.com/office/drawing/2014/main" id="{9CCB1433-523E-8A3C-3A5C-AA7A023CCC80}"/>
              </a:ext>
            </a:extLst>
          </p:cNvPr>
          <p:cNvSpPr>
            <a:spLocks noGrp="1"/>
          </p:cNvSpPr>
          <p:nvPr>
            <p:ph type="body" sz="quarter" idx="13"/>
          </p:nvPr>
        </p:nvSpPr>
        <p:spPr>
          <a:xfrm>
            <a:off x="1018381" y="1742359"/>
            <a:ext cx="10155237" cy="4588772"/>
          </a:xfrm>
        </p:spPr>
        <p:txBody>
          <a:bodyPr/>
          <a:lstStyle/>
          <a:p>
            <a:r>
              <a:rPr lang="en-US" sz="3200" dirty="0">
                <a:latin typeface="Tahoma" panose="020B0604030504040204" pitchFamily="34" charset="0"/>
                <a:ea typeface="Tahoma" panose="020B0604030504040204" pitchFamily="34" charset="0"/>
                <a:cs typeface="Tahoma" panose="020B0604030504040204" pitchFamily="34" charset="0"/>
              </a:rPr>
              <a:t>Effective communication</a:t>
            </a:r>
          </a:p>
          <a:p>
            <a:pPr lvl="1"/>
            <a:r>
              <a:rPr lang="en-US" sz="2800" dirty="0">
                <a:latin typeface="Tahoma" panose="020B0604030504040204" pitchFamily="34" charset="0"/>
                <a:ea typeface="Tahoma" panose="020B0604030504040204" pitchFamily="34" charset="0"/>
                <a:cs typeface="Tahoma" panose="020B0604030504040204" pitchFamily="34" charset="0"/>
              </a:rPr>
              <a:t>Communication with persons with disabilities that is just as effective as with persons without disabilities</a:t>
            </a:r>
          </a:p>
          <a:p>
            <a:pPr lvl="1"/>
            <a:endParaRPr lang="en-US" sz="3200" dirty="0">
              <a:latin typeface="Tahoma" panose="020B0604030504040204" pitchFamily="34" charset="0"/>
              <a:ea typeface="Tahoma" panose="020B0604030504040204" pitchFamily="34" charset="0"/>
              <a:cs typeface="Tahoma" panose="020B0604030504040204" pitchFamily="34" charset="0"/>
            </a:endParaRPr>
          </a:p>
          <a:p>
            <a:r>
              <a:rPr lang="en-US" sz="3200" dirty="0">
                <a:latin typeface="Tahoma" panose="020B0604030504040204" pitchFamily="34" charset="0"/>
                <a:ea typeface="Tahoma" panose="020B0604030504040204" pitchFamily="34" charset="0"/>
                <a:cs typeface="Tahoma" panose="020B0604030504040204" pitchFamily="34" charset="0"/>
              </a:rPr>
              <a:t>Communication disabilities</a:t>
            </a:r>
          </a:p>
          <a:p>
            <a:pPr lvl="1"/>
            <a:r>
              <a:rPr lang="en-US" sz="2800" dirty="0">
                <a:latin typeface="Tahoma" panose="020B0604030504040204" pitchFamily="34" charset="0"/>
                <a:ea typeface="Tahoma" panose="020B0604030504040204" pitchFamily="34" charset="0"/>
                <a:cs typeface="Tahoma" panose="020B0604030504040204" pitchFamily="34" charset="0"/>
              </a:rPr>
              <a:t>Disabilities that impact seeing, hearing, speaking, writing, reading, understanding or any other trait or activity required for communicating</a:t>
            </a:r>
          </a:p>
          <a:p>
            <a:endParaRPr lang="en-US" dirty="0"/>
          </a:p>
        </p:txBody>
      </p:sp>
    </p:spTree>
    <p:extLst>
      <p:ext uri="{BB962C8B-B14F-4D97-AF65-F5344CB8AC3E}">
        <p14:creationId xmlns:p14="http://schemas.microsoft.com/office/powerpoint/2010/main" val="1000870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Tahoma" panose="020B0604030504040204" pitchFamily="34" charset="0"/>
                <a:ea typeface="Tahoma" panose="020B0604030504040204" pitchFamily="34" charset="0"/>
                <a:cs typeface="Tahoma" panose="020B0604030504040204" pitchFamily="34" charset="0"/>
              </a:rPr>
              <a:t>Who We Are</a:t>
            </a:r>
          </a:p>
        </p:txBody>
      </p:sp>
      <p:sp>
        <p:nvSpPr>
          <p:cNvPr id="9" name="TextBox 8"/>
          <p:cNvSpPr txBox="1"/>
          <p:nvPr/>
        </p:nvSpPr>
        <p:spPr>
          <a:xfrm>
            <a:off x="493451" y="1829587"/>
            <a:ext cx="4471741" cy="3881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pPr algn="ctr">
              <a:lnSpc>
                <a:spcPct val="120000"/>
              </a:lnSpc>
              <a:spcBef>
                <a:spcPts val="0"/>
              </a:spcBef>
              <a:spcAft>
                <a:spcPts val="0"/>
              </a:spcAft>
            </a:pPr>
            <a:r>
              <a:rPr lang="en-US" sz="2600" b="1">
                <a:latin typeface="Tahoma" panose="020B0604030504040204" pitchFamily="34" charset="0"/>
                <a:ea typeface="Tahoma" panose="020B0604030504040204" pitchFamily="34" charset="0"/>
                <a:cs typeface="Tahoma" panose="020B0604030504040204" pitchFamily="34" charset="0"/>
              </a:rPr>
              <a:t>RespectAbility</a:t>
            </a:r>
            <a:r>
              <a:rPr lang="en-US" sz="2600">
                <a:latin typeface="Tahoma" panose="020B0604030504040204" pitchFamily="34" charset="0"/>
                <a:ea typeface="Tahoma" panose="020B0604030504040204" pitchFamily="34" charset="0"/>
                <a:cs typeface="Tahoma" panose="020B0604030504040204" pitchFamily="34" charset="0"/>
              </a:rPr>
              <a:t> is a diverse, disability-led nonprofit. Our mission is to </a:t>
            </a:r>
            <a:r>
              <a:rPr lang="en-US" sz="2600" b="1">
                <a:latin typeface="Tahoma" panose="020B0604030504040204" pitchFamily="34" charset="0"/>
                <a:ea typeface="Tahoma" panose="020B0604030504040204" pitchFamily="34" charset="0"/>
                <a:cs typeface="Tahoma" panose="020B0604030504040204" pitchFamily="34" charset="0"/>
              </a:rPr>
              <a:t>fight stigmas and advance opportunities</a:t>
            </a:r>
            <a:r>
              <a:rPr lang="en-US" sz="2600">
                <a:latin typeface="Tahoma" panose="020B0604030504040204" pitchFamily="34" charset="0"/>
                <a:ea typeface="Tahoma" panose="020B0604030504040204" pitchFamily="34" charset="0"/>
                <a:cs typeface="Tahoma" panose="020B0604030504040204" pitchFamily="34" charset="0"/>
              </a:rPr>
              <a:t> so people with disabilities can </a:t>
            </a:r>
            <a:r>
              <a:rPr lang="en-US" sz="2600" b="1">
                <a:latin typeface="Tahoma" panose="020B0604030504040204" pitchFamily="34" charset="0"/>
                <a:ea typeface="Tahoma" panose="020B0604030504040204" pitchFamily="34" charset="0"/>
                <a:cs typeface="Tahoma" panose="020B0604030504040204" pitchFamily="34" charset="0"/>
              </a:rPr>
              <a:t>fully participate</a:t>
            </a:r>
            <a:r>
              <a:rPr lang="en-US" sz="2600">
                <a:latin typeface="Tahoma" panose="020B0604030504040204" pitchFamily="34" charset="0"/>
                <a:ea typeface="Tahoma" panose="020B0604030504040204" pitchFamily="34" charset="0"/>
                <a:cs typeface="Tahoma" panose="020B0604030504040204" pitchFamily="34" charset="0"/>
              </a:rPr>
              <a:t> in all aspects of community. </a:t>
            </a:r>
          </a:p>
        </p:txBody>
      </p:sp>
      <p:pic>
        <p:nvPicPr>
          <p:cNvPr id="11" name="Picture 11" descr="A group of people, with and without disabilities, behind a table"/>
          <p:cNvPicPr>
            <a:picLocks noChangeAspect="1"/>
          </p:cNvPicPr>
          <p:nvPr/>
        </p:nvPicPr>
        <p:blipFill>
          <a:blip r:embed="rId3"/>
          <a:stretch>
            <a:fillRect/>
          </a:stretch>
        </p:blipFill>
        <p:spPr>
          <a:xfrm>
            <a:off x="5224611" y="1829587"/>
            <a:ext cx="6694311" cy="403442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0066-A1F5-6EA4-1E1F-669DE47B6F41}"/>
              </a:ext>
            </a:extLst>
          </p:cNvPr>
          <p:cNvSpPr>
            <a:spLocks noGrp="1"/>
          </p:cNvSpPr>
          <p:nvPr>
            <p:ph type="title"/>
          </p:nvPr>
        </p:nvSpPr>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Legal Responsibilities</a:t>
            </a:r>
          </a:p>
        </p:txBody>
      </p:sp>
      <p:sp>
        <p:nvSpPr>
          <p:cNvPr id="3" name="Text Placeholder 2">
            <a:extLst>
              <a:ext uri="{FF2B5EF4-FFF2-40B4-BE49-F238E27FC236}">
                <a16:creationId xmlns:a16="http://schemas.microsoft.com/office/drawing/2014/main" id="{C2240B83-E9B6-C1EC-75C7-14B7D6C375F2}"/>
              </a:ext>
            </a:extLst>
          </p:cNvPr>
          <p:cNvSpPr>
            <a:spLocks noGrp="1"/>
          </p:cNvSpPr>
          <p:nvPr>
            <p:ph type="body" sz="quarter" idx="13"/>
          </p:nvPr>
        </p:nvSpPr>
        <p:spPr>
          <a:xfrm>
            <a:off x="1018381" y="1742359"/>
            <a:ext cx="10155237" cy="4588772"/>
          </a:xfrm>
        </p:spPr>
        <p:txBody>
          <a:bodyPr/>
          <a:lstStyle/>
          <a:p>
            <a:r>
              <a:rPr lang="en-US" sz="3200" b="1" dirty="0">
                <a:latin typeface="Tahoma" panose="020B0604030504040204" pitchFamily="34" charset="0"/>
                <a:ea typeface="Tahoma" panose="020B0604030504040204" pitchFamily="34" charset="0"/>
                <a:cs typeface="Tahoma" panose="020B0604030504040204" pitchFamily="34" charset="0"/>
              </a:rPr>
              <a:t>Provide auxiliary aids and services </a:t>
            </a:r>
            <a:r>
              <a:rPr lang="en-US" sz="3200" dirty="0">
                <a:latin typeface="Tahoma" panose="020B0604030504040204" pitchFamily="34" charset="0"/>
                <a:ea typeface="Tahoma" panose="020B0604030504040204" pitchFamily="34" charset="0"/>
                <a:cs typeface="Tahoma" panose="020B0604030504040204" pitchFamily="34" charset="0"/>
              </a:rPr>
              <a:t>to individuals with disabilities, typically upon request </a:t>
            </a:r>
          </a:p>
          <a:p>
            <a:pPr lvl="1"/>
            <a:r>
              <a:rPr lang="en-US" sz="2800" dirty="0">
                <a:latin typeface="Tahoma" panose="020B0604030504040204" pitchFamily="34" charset="0"/>
                <a:ea typeface="Tahoma" panose="020B0604030504040204" pitchFamily="34" charset="0"/>
                <a:cs typeface="Tahoma" panose="020B0604030504040204" pitchFamily="34" charset="0"/>
              </a:rPr>
              <a:t>But be prepared to do so ahead of time </a:t>
            </a:r>
          </a:p>
          <a:p>
            <a:r>
              <a:rPr lang="en-US" sz="3200" dirty="0">
                <a:latin typeface="Tahoma" panose="020B0604030504040204" pitchFamily="34" charset="0"/>
                <a:ea typeface="Tahoma" panose="020B0604030504040204" pitchFamily="34" charset="0"/>
                <a:cs typeface="Tahoma" panose="020B0604030504040204" pitchFamily="34" charset="0"/>
              </a:rPr>
              <a:t>Both written and face-to-face communication </a:t>
            </a:r>
          </a:p>
          <a:p>
            <a:r>
              <a:rPr lang="en-US" sz="3200" dirty="0">
                <a:latin typeface="Tahoma" panose="020B0604030504040204" pitchFamily="34" charset="0"/>
                <a:ea typeface="Tahoma" panose="020B0604030504040204" pitchFamily="34" charset="0"/>
                <a:cs typeface="Tahoma" panose="020B0604030504040204" pitchFamily="34" charset="0"/>
              </a:rPr>
              <a:t>Primary consideration must be given to the individual’s choice of aid or service</a:t>
            </a:r>
          </a:p>
          <a:p>
            <a:r>
              <a:rPr lang="en-US" sz="3200" dirty="0">
                <a:latin typeface="Tahoma" panose="020B0604030504040204" pitchFamily="34" charset="0"/>
                <a:ea typeface="Tahoma" panose="020B0604030504040204" pitchFamily="34" charset="0"/>
                <a:cs typeface="Tahoma" panose="020B0604030504040204" pitchFamily="34" charset="0"/>
              </a:rPr>
              <a:t>Make information available about accessible services, activities, and facilities</a:t>
            </a:r>
            <a:endParaRPr lang="en-US" sz="3200" b="1"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4174679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A810-F22B-B205-DE89-BBC8C5C34E09}"/>
              </a:ext>
            </a:extLst>
          </p:cNvPr>
          <p:cNvSpPr>
            <a:spLocks noGrp="1"/>
          </p:cNvSpPr>
          <p:nvPr>
            <p:ph type="title"/>
          </p:nvPr>
        </p:nvSpPr>
        <p:spPr/>
        <p:txBody>
          <a:bodyPr/>
          <a:lstStyle/>
          <a:p>
            <a:r>
              <a:rPr lang="en-US" sz="3600">
                <a:latin typeface="Tahoma"/>
                <a:ea typeface="Lato"/>
                <a:cs typeface="Calibri Light"/>
              </a:rPr>
              <a:t>Auxiliary Aids and Services</a:t>
            </a:r>
            <a:r>
              <a:rPr lang="en-US" sz="3600" b="0">
                <a:latin typeface="Tahoma"/>
                <a:ea typeface="Lato"/>
                <a:cs typeface="Calibri Light"/>
              </a:rPr>
              <a:t> </a:t>
            </a:r>
            <a:endParaRPr lang="en-US" sz="3600">
              <a:latin typeface="Tahoma"/>
              <a:ea typeface="Lato"/>
            </a:endParaRPr>
          </a:p>
        </p:txBody>
      </p:sp>
      <p:sp>
        <p:nvSpPr>
          <p:cNvPr id="3" name="Text Placeholder 2">
            <a:extLst>
              <a:ext uri="{FF2B5EF4-FFF2-40B4-BE49-F238E27FC236}">
                <a16:creationId xmlns:a16="http://schemas.microsoft.com/office/drawing/2014/main" id="{49928EE0-3ED5-CFF5-7DBA-98801C8FFB67}"/>
              </a:ext>
            </a:extLst>
          </p:cNvPr>
          <p:cNvSpPr>
            <a:spLocks noGrp="1"/>
          </p:cNvSpPr>
          <p:nvPr>
            <p:ph type="body" sz="quarter" idx="13"/>
          </p:nvPr>
        </p:nvSpPr>
        <p:spPr>
          <a:xfrm>
            <a:off x="1018381" y="1742358"/>
            <a:ext cx="10155237" cy="4719401"/>
          </a:xfrm>
        </p:spPr>
        <p:txBody>
          <a:bodyPr vert="horz" lIns="91440" tIns="45720" rIns="91440" bIns="45720" rtlCol="0" anchor="t">
            <a:normAutofit/>
          </a:bodyPr>
          <a:lstStyle/>
          <a:p>
            <a:r>
              <a:rPr lang="en-US" sz="3600" dirty="0">
                <a:latin typeface="Tahoma"/>
                <a:ea typeface="Lato"/>
                <a:cs typeface="Calibri"/>
              </a:rPr>
              <a:t>Devices or services that enable effective communication for people with disabilities </a:t>
            </a:r>
            <a:endParaRPr lang="en-US" sz="3600" dirty="0">
              <a:solidFill>
                <a:srgbClr val="808080"/>
              </a:solidFill>
              <a:latin typeface="Tahoma"/>
              <a:ea typeface="Lato"/>
              <a:cs typeface="Calibri"/>
            </a:endParaRPr>
          </a:p>
          <a:p>
            <a:r>
              <a:rPr lang="en-US" sz="3600" dirty="0">
                <a:latin typeface="Tahoma"/>
                <a:ea typeface="Lato"/>
                <a:cs typeface="Calibri"/>
              </a:rPr>
              <a:t>Examples</a:t>
            </a:r>
            <a:endParaRPr lang="en-US" sz="3600" dirty="0">
              <a:solidFill>
                <a:srgbClr val="808080"/>
              </a:solidFill>
              <a:latin typeface="Tahoma"/>
              <a:ea typeface="Lato"/>
              <a:cs typeface="Calibri"/>
            </a:endParaRPr>
          </a:p>
          <a:p>
            <a:pPr lvl="1"/>
            <a:r>
              <a:rPr lang="en-US" sz="2800" dirty="0">
                <a:latin typeface="Tahoma"/>
                <a:ea typeface="Lato"/>
                <a:cs typeface="Calibri"/>
              </a:rPr>
              <a:t>Qualified interpreters</a:t>
            </a:r>
            <a:endParaRPr lang="en-US" sz="2800" dirty="0">
              <a:solidFill>
                <a:srgbClr val="808080"/>
              </a:solidFill>
              <a:latin typeface="Tahoma"/>
              <a:ea typeface="Lato"/>
              <a:cs typeface="Calibri"/>
            </a:endParaRPr>
          </a:p>
          <a:p>
            <a:pPr lvl="1"/>
            <a:r>
              <a:rPr lang="en-US" sz="2800" dirty="0">
                <a:latin typeface="Tahoma"/>
                <a:ea typeface="Lato"/>
                <a:cs typeface="Calibri"/>
              </a:rPr>
              <a:t>Screen readers</a:t>
            </a:r>
            <a:endParaRPr lang="en-US" sz="2800" dirty="0">
              <a:solidFill>
                <a:srgbClr val="808080"/>
              </a:solidFill>
              <a:latin typeface="Tahoma"/>
              <a:ea typeface="Lato"/>
              <a:cs typeface="Calibri"/>
            </a:endParaRPr>
          </a:p>
          <a:p>
            <a:pPr lvl="1"/>
            <a:r>
              <a:rPr lang="en-US" sz="2800" dirty="0">
                <a:latin typeface="Tahoma"/>
                <a:ea typeface="Lato"/>
                <a:cs typeface="Calibri"/>
              </a:rPr>
              <a:t>Videotext displays</a:t>
            </a:r>
            <a:endParaRPr lang="en-US" sz="2800" dirty="0">
              <a:solidFill>
                <a:srgbClr val="808080"/>
              </a:solidFill>
              <a:latin typeface="Tahoma"/>
              <a:ea typeface="Lato"/>
              <a:cs typeface="Calibri"/>
            </a:endParaRPr>
          </a:p>
          <a:p>
            <a:pPr lvl="1"/>
            <a:r>
              <a:rPr lang="en-US" sz="2800" dirty="0">
                <a:latin typeface="Tahoma"/>
                <a:ea typeface="Lato"/>
                <a:cs typeface="Calibri"/>
              </a:rPr>
              <a:t>Assistive listening devices</a:t>
            </a:r>
            <a:endParaRPr lang="en-US" sz="2800" dirty="0">
              <a:solidFill>
                <a:srgbClr val="808080"/>
              </a:solidFill>
              <a:latin typeface="Tahoma"/>
              <a:ea typeface="Lato"/>
              <a:cs typeface="Calibri"/>
            </a:endParaRPr>
          </a:p>
          <a:p>
            <a:pPr lvl="1"/>
            <a:r>
              <a:rPr lang="en-US" sz="2800" dirty="0">
                <a:latin typeface="Tahoma"/>
                <a:ea typeface="Lato"/>
                <a:cs typeface="Calibri"/>
              </a:rPr>
              <a:t>Captioning</a:t>
            </a:r>
            <a:r>
              <a:rPr lang="en-US" sz="2800" dirty="0">
                <a:latin typeface="Tahoma" panose="020B0604030504040204" pitchFamily="34" charset="0"/>
                <a:ea typeface="Tahoma" panose="020B0604030504040204" pitchFamily="34" charset="0"/>
                <a:cs typeface="Tahoma" panose="020B0604030504040204" pitchFamily="34" charset="0"/>
              </a:rPr>
              <a:t>/CART services</a:t>
            </a:r>
          </a:p>
          <a:p>
            <a:pPr lvl="1"/>
            <a:r>
              <a:rPr lang="en-US" sz="2800" dirty="0">
                <a:latin typeface="Tahoma" panose="020B0604030504040204" pitchFamily="34" charset="0"/>
                <a:ea typeface="Tahoma" panose="020B0604030504040204" pitchFamily="34" charset="0"/>
                <a:cs typeface="Tahoma" panose="020B0604030504040204" pitchFamily="34" charset="0"/>
              </a:rPr>
              <a:t>Text-to-speech software </a:t>
            </a:r>
          </a:p>
        </p:txBody>
      </p:sp>
    </p:spTree>
    <p:extLst>
      <p:ext uri="{BB962C8B-B14F-4D97-AF65-F5344CB8AC3E}">
        <p14:creationId xmlns:p14="http://schemas.microsoft.com/office/powerpoint/2010/main" val="4097135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0438-3233-B6FC-2184-FC4C4A64A9CB}"/>
              </a:ext>
            </a:extLst>
          </p:cNvPr>
          <p:cNvSpPr>
            <a:spLocks noGrp="1"/>
          </p:cNvSpPr>
          <p:nvPr>
            <p:ph type="title"/>
          </p:nvPr>
        </p:nvSpPr>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Examples</a:t>
            </a:r>
          </a:p>
        </p:txBody>
      </p:sp>
      <p:sp>
        <p:nvSpPr>
          <p:cNvPr id="3" name="Text Placeholder 2">
            <a:extLst>
              <a:ext uri="{FF2B5EF4-FFF2-40B4-BE49-F238E27FC236}">
                <a16:creationId xmlns:a16="http://schemas.microsoft.com/office/drawing/2014/main" id="{96079DF0-9B4E-2F68-6821-F308A699D624}"/>
              </a:ext>
            </a:extLst>
          </p:cNvPr>
          <p:cNvSpPr>
            <a:spLocks noGrp="1"/>
          </p:cNvSpPr>
          <p:nvPr>
            <p:ph type="body" sz="quarter" idx="13"/>
          </p:nvPr>
        </p:nvSpPr>
        <p:spPr>
          <a:xfrm>
            <a:off x="1018381" y="1466996"/>
            <a:ext cx="10155237" cy="5029598"/>
          </a:xfrm>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Individual who is blind – needs to complete forms</a:t>
            </a:r>
          </a:p>
          <a:p>
            <a:pPr lvl="1"/>
            <a:r>
              <a:rPr lang="en-US" sz="2800" dirty="0">
                <a:latin typeface="Tahoma" panose="020B0604030504040204" pitchFamily="34" charset="0"/>
                <a:ea typeface="Tahoma" panose="020B0604030504040204" pitchFamily="34" charset="0"/>
                <a:cs typeface="Tahoma" panose="020B0604030504040204" pitchFamily="34" charset="0"/>
              </a:rPr>
              <a:t>Possible auxiliary aids and services: qualified reader; screen reader/digital forms; Braille materials </a:t>
            </a:r>
          </a:p>
          <a:p>
            <a:r>
              <a:rPr lang="en-US" sz="3200" dirty="0">
                <a:latin typeface="Tahoma" panose="020B0604030504040204" pitchFamily="34" charset="0"/>
                <a:ea typeface="Tahoma" panose="020B0604030504040204" pitchFamily="34" charset="0"/>
                <a:cs typeface="Tahoma" panose="020B0604030504040204" pitchFamily="34" charset="0"/>
              </a:rPr>
              <a:t>Individual who is hard of hearing – needs to be interviewed </a:t>
            </a:r>
          </a:p>
          <a:p>
            <a:pPr lvl="1"/>
            <a:r>
              <a:rPr lang="en-US" sz="2800" dirty="0">
                <a:latin typeface="Tahoma" panose="020B0604030504040204" pitchFamily="34" charset="0"/>
                <a:ea typeface="Tahoma" panose="020B0604030504040204" pitchFamily="34" charset="0"/>
                <a:cs typeface="Tahoma" panose="020B0604030504040204" pitchFamily="34" charset="0"/>
              </a:rPr>
              <a:t>CART; assistive listening device; ASL interpreter </a:t>
            </a:r>
          </a:p>
          <a:p>
            <a:r>
              <a:rPr lang="en-US" sz="3200" dirty="0">
                <a:latin typeface="Tahoma" panose="020B0604030504040204" pitchFamily="34" charset="0"/>
                <a:ea typeface="Tahoma" panose="020B0604030504040204" pitchFamily="34" charset="0"/>
                <a:cs typeface="Tahoma" panose="020B0604030504040204" pitchFamily="34" charset="0"/>
              </a:rPr>
              <a:t>Individual with intellectual disability – needs to review a restitution agreement </a:t>
            </a:r>
          </a:p>
          <a:p>
            <a:pPr lvl="1"/>
            <a:r>
              <a:rPr lang="en-US" sz="2800" dirty="0">
                <a:latin typeface="Tahoma" panose="020B0604030504040204" pitchFamily="34" charset="0"/>
                <a:ea typeface="Tahoma" panose="020B0604030504040204" pitchFamily="34" charset="0"/>
                <a:cs typeface="Tahoma" panose="020B0604030504040204" pitchFamily="34" charset="0"/>
              </a:rPr>
              <a:t>Plain language version; explanation; support person </a:t>
            </a:r>
          </a:p>
          <a:p>
            <a:endParaRPr lang="en-US" dirty="0"/>
          </a:p>
        </p:txBody>
      </p:sp>
    </p:spTree>
    <p:extLst>
      <p:ext uri="{BB962C8B-B14F-4D97-AF65-F5344CB8AC3E}">
        <p14:creationId xmlns:p14="http://schemas.microsoft.com/office/powerpoint/2010/main" val="4220991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4917-4231-4CD6-D0DE-6141C468078A}"/>
              </a:ext>
            </a:extLst>
          </p:cNvPr>
          <p:cNvSpPr>
            <a:spLocks noGrp="1"/>
          </p:cNvSpPr>
          <p:nvPr>
            <p:ph type="title"/>
          </p:nvPr>
        </p:nvSpPr>
        <p:spPr/>
        <p:txBody>
          <a:bodyPr>
            <a:normAutofit/>
          </a:bodyPr>
          <a:lstStyle/>
          <a:p>
            <a:r>
              <a:rPr lang="en-US" sz="3600" dirty="0">
                <a:latin typeface="Tahoma" panose="020B0604030504040204" pitchFamily="34" charset="0"/>
                <a:ea typeface="Tahoma" panose="020B0604030504040204" pitchFamily="34" charset="0"/>
                <a:cs typeface="Tahoma" panose="020B0604030504040204" pitchFamily="34" charset="0"/>
              </a:rPr>
              <a:t>Asking the Right Questions</a:t>
            </a:r>
          </a:p>
        </p:txBody>
      </p:sp>
      <p:sp>
        <p:nvSpPr>
          <p:cNvPr id="3" name="Text Placeholder 2">
            <a:extLst>
              <a:ext uri="{FF2B5EF4-FFF2-40B4-BE49-F238E27FC236}">
                <a16:creationId xmlns:a16="http://schemas.microsoft.com/office/drawing/2014/main" id="{2BE09651-4A1C-68A2-4669-88B914FD8706}"/>
              </a:ext>
            </a:extLst>
          </p:cNvPr>
          <p:cNvSpPr>
            <a:spLocks noGrp="1"/>
          </p:cNvSpPr>
          <p:nvPr>
            <p:ph type="body" sz="quarter" idx="13"/>
          </p:nvPr>
        </p:nvSpPr>
        <p:spPr>
          <a:xfrm>
            <a:off x="1018381" y="1466994"/>
            <a:ext cx="10155237" cy="5090113"/>
          </a:xfrm>
        </p:spPr>
        <p:txBody>
          <a:bodyPr>
            <a:normAutofit/>
          </a:bodyPr>
          <a:lstStyle/>
          <a:p>
            <a:pPr algn="l" rtl="0" fontAlgn="base">
              <a:buFont typeface="Arial" panose="020B0604020202020204" pitchFamily="34" charset="0"/>
              <a:buChar char="•"/>
            </a:pPr>
            <a:r>
              <a:rPr lang="en-US" sz="2800" b="0" i="0" u="none" strike="noStrike" dirty="0">
                <a:effectLst/>
                <a:latin typeface="Tahoma" panose="020B0604030504040204" pitchFamily="34" charset="0"/>
                <a:ea typeface="Tahoma" panose="020B0604030504040204" pitchFamily="34" charset="0"/>
                <a:cs typeface="Tahoma" panose="020B0604030504040204" pitchFamily="34" charset="0"/>
              </a:rPr>
              <a:t>As we work together, there will be a lot of forms and documents. Is there anything I can do to help you better read or understand these documents?</a:t>
            </a:r>
            <a:r>
              <a:rPr lang="en-US" sz="2800" b="0" i="0" dirty="0">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sz="2800" b="0" i="0" u="none" strike="noStrike" dirty="0">
                <a:effectLst/>
                <a:latin typeface="Tahoma" panose="020B0604030504040204" pitchFamily="34" charset="0"/>
                <a:ea typeface="Tahoma" panose="020B0604030504040204" pitchFamily="34" charset="0"/>
                <a:cs typeface="Tahoma" panose="020B0604030504040204" pitchFamily="34" charset="0"/>
              </a:rPr>
              <a:t>There may be a lot of complex legal terms and words that we might use. What is the best way for me to explain these words?</a:t>
            </a:r>
            <a:r>
              <a:rPr lang="en-US" sz="2800" b="0" i="0" dirty="0">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sz="2800" b="0" i="0" u="none" strike="noStrike" dirty="0">
                <a:effectLst/>
                <a:latin typeface="Tahoma" panose="020B0604030504040204" pitchFamily="34" charset="0"/>
                <a:ea typeface="Tahoma" panose="020B0604030504040204" pitchFamily="34" charset="0"/>
                <a:cs typeface="Tahoma" panose="020B0604030504040204" pitchFamily="34" charset="0"/>
              </a:rPr>
              <a:t>There may be times when you need something to participate in our program/service. What is the easiest way for you to ask for what you might need?</a:t>
            </a:r>
            <a:endParaRPr lang="en-US" sz="2800" b="0" i="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561021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CBEC-97A1-BA18-13E2-6ED60F2E4792}"/>
              </a:ext>
            </a:extLst>
          </p:cNvPr>
          <p:cNvSpPr>
            <a:spLocks noGrp="1"/>
          </p:cNvSpPr>
          <p:nvPr>
            <p:ph type="title"/>
          </p:nvPr>
        </p:nvSpPr>
        <p:spPr/>
        <p:txBody>
          <a:bodyPr>
            <a:normAutofit/>
          </a:bodyPr>
          <a:lstStyle/>
          <a:p>
            <a:r>
              <a:rPr lang="en-US" sz="4000" dirty="0">
                <a:latin typeface="Tahoma" panose="020B0604030504040204" pitchFamily="34" charset="0"/>
                <a:ea typeface="Tahoma" panose="020B0604030504040204" pitchFamily="34" charset="0"/>
                <a:cs typeface="Tahoma" panose="020B0604030504040204" pitchFamily="34" charset="0"/>
              </a:rPr>
              <a:t>Communication Tips</a:t>
            </a:r>
          </a:p>
        </p:txBody>
      </p:sp>
      <p:sp>
        <p:nvSpPr>
          <p:cNvPr id="3" name="Text Placeholder 2">
            <a:extLst>
              <a:ext uri="{FF2B5EF4-FFF2-40B4-BE49-F238E27FC236}">
                <a16:creationId xmlns:a16="http://schemas.microsoft.com/office/drawing/2014/main" id="{5B1AB960-FB0B-7A86-A4A8-208AF7A204C5}"/>
              </a:ext>
            </a:extLst>
          </p:cNvPr>
          <p:cNvSpPr>
            <a:spLocks noGrp="1"/>
          </p:cNvSpPr>
          <p:nvPr>
            <p:ph type="body" sz="quarter" idx="13"/>
          </p:nvPr>
        </p:nvSpPr>
        <p:spPr>
          <a:xfrm>
            <a:off x="503150" y="1434644"/>
            <a:ext cx="11436722" cy="5249572"/>
          </a:xfrm>
        </p:spPr>
        <p:txBody>
          <a:bodyPr>
            <a:normAutofit lnSpcReduction="10000"/>
          </a:bodyPr>
          <a:lstStyle/>
          <a:p>
            <a:pPr algn="l" rtl="0" fontAlgn="base">
              <a:buFont typeface="Arial" panose="020B0604020202020204" pitchFamily="34" charset="0"/>
              <a:buChar char="•"/>
            </a:pP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Learn how the person best communicates</a:t>
            </a:r>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Limit distractions (e.g., no hallway discussions)</a:t>
            </a:r>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and f</a:t>
            </a: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ind an environment where the person feels comfortable</a:t>
            </a:r>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Be patient and willing to repeat information </a:t>
            </a:r>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Use visual or other communication aids  </a:t>
            </a:r>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Check for understanding</a:t>
            </a:r>
          </a:p>
          <a:p>
            <a:pPr fontAlgn="base">
              <a:buFont typeface="Arial" panose="020B0604020202020204" pitchFamily="34" charset="0"/>
              <a:buChar char="•"/>
            </a:pP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Modify common forms (e.g.,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e</a:t>
            </a: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nlarge fonts (14+); simplify legal jargon)</a:t>
            </a:r>
          </a:p>
          <a:p>
            <a:pPr algn="l" rtl="0" fontAlgn="base">
              <a:buFont typeface="Arial" panose="020B0604020202020204" pitchFamily="34" charset="0"/>
              <a:buChar char="•"/>
            </a:pP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Discuss appropriate courtroom behavior and attire in detail—consider using a social story</a:t>
            </a:r>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Communicate lengths of time in a concrete way</a:t>
            </a:r>
            <a:r>
              <a:rPr lang="en-US"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algn="l" rtl="0" fontAlgn="base">
              <a:buFont typeface="Arial" panose="020B0604020202020204" pitchFamily="34" charset="0"/>
              <a:buChar char="•"/>
            </a:pPr>
            <a:r>
              <a:rPr lang="en-US"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Simplify complex words or phrases without destroying meaning</a:t>
            </a:r>
            <a:r>
              <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fontAlgn="base">
              <a:buFont typeface="Arial" panose="020B0604020202020204" pitchFamily="34" charset="0"/>
              <a:buChar char="•"/>
            </a:pP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buFont typeface="Arial" panose="020B0604020202020204" pitchFamily="34" charset="0"/>
              <a:buChar char="•"/>
            </a:pP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873969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CD67-1D01-884B-8D7C-1FB15472A7CC}"/>
              </a:ext>
            </a:extLst>
          </p:cNvPr>
          <p:cNvSpPr>
            <a:spLocks noGrp="1"/>
          </p:cNvSpPr>
          <p:nvPr>
            <p:ph type="title"/>
          </p:nvPr>
        </p:nvSpPr>
        <p:spPr/>
        <p:txBody>
          <a:bodyPr>
            <a:noAutofit/>
          </a:bodyPr>
          <a:lstStyle/>
          <a:p>
            <a:r>
              <a:rPr lang="en-US" sz="4800" dirty="0">
                <a:latin typeface="Tahoma" panose="020B0604030504040204" pitchFamily="34" charset="0"/>
                <a:ea typeface="Tahoma" panose="020B0604030504040204" pitchFamily="34" charset="0"/>
                <a:cs typeface="Tahoma" panose="020B0604030504040204" pitchFamily="34" charset="0"/>
              </a:rPr>
              <a:t>Additional Tips for Organizations and Employers</a:t>
            </a:r>
          </a:p>
        </p:txBody>
      </p:sp>
    </p:spTree>
    <p:extLst>
      <p:ext uri="{BB962C8B-B14F-4D97-AF65-F5344CB8AC3E}">
        <p14:creationId xmlns:p14="http://schemas.microsoft.com/office/powerpoint/2010/main" val="2441991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D5CB6-28B1-D768-B254-D4C25AFAF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352138-8564-A5E6-A6FD-CA39C24C0977}"/>
              </a:ext>
            </a:extLst>
          </p:cNvPr>
          <p:cNvSpPr>
            <a:spLocks noGrp="1"/>
          </p:cNvSpPr>
          <p:nvPr>
            <p:ph type="title"/>
          </p:nvPr>
        </p:nvSpPr>
        <p:spPr/>
        <p:txBody>
          <a:bodyPr>
            <a:normAutofit fontScale="90000"/>
          </a:bodyPr>
          <a:lstStyle/>
          <a:p>
            <a:r>
              <a:rPr lang="en-US" sz="4000" dirty="0">
                <a:latin typeface="Tahoma" panose="020B0604030504040204" pitchFamily="34" charset="0"/>
                <a:ea typeface="Tahoma" panose="020B0604030504040204" pitchFamily="34" charset="0"/>
                <a:cs typeface="Tahoma" panose="020B0604030504040204" pitchFamily="34" charset="0"/>
              </a:rPr>
              <a:t>Create An Access and Communication Policy</a:t>
            </a:r>
          </a:p>
        </p:txBody>
      </p:sp>
      <p:sp>
        <p:nvSpPr>
          <p:cNvPr id="3" name="Text Placeholder 2">
            <a:extLst>
              <a:ext uri="{FF2B5EF4-FFF2-40B4-BE49-F238E27FC236}">
                <a16:creationId xmlns:a16="http://schemas.microsoft.com/office/drawing/2014/main" id="{DD82A738-D078-9D34-5D7E-D7104EF47517}"/>
              </a:ext>
            </a:extLst>
          </p:cNvPr>
          <p:cNvSpPr>
            <a:spLocks noGrp="1"/>
          </p:cNvSpPr>
          <p:nvPr>
            <p:ph type="body" sz="quarter" idx="13"/>
          </p:nvPr>
        </p:nvSpPr>
        <p:spPr>
          <a:xfrm>
            <a:off x="1048409" y="1593669"/>
            <a:ext cx="10095181" cy="4977336"/>
          </a:xfrm>
        </p:spPr>
        <p:txBody>
          <a:bodyPr>
            <a:normAutofit/>
          </a:bodyPr>
          <a:lstStyle/>
          <a:p>
            <a:r>
              <a:rPr lang="en-US" sz="3200" dirty="0">
                <a:latin typeface="Tahoma" panose="020B0604030504040204" pitchFamily="34" charset="0"/>
                <a:ea typeface="Tahoma" panose="020B0604030504040204" pitchFamily="34" charset="0"/>
                <a:cs typeface="Tahoma" panose="020B0604030504040204" pitchFamily="34" charset="0"/>
              </a:rPr>
              <a:t>Process for requesting/providing accommodations and auxiliary aids and services</a:t>
            </a:r>
          </a:p>
          <a:p>
            <a:pPr lvl="1"/>
            <a:r>
              <a:rPr lang="en-US" sz="2800" dirty="0">
                <a:latin typeface="Tahoma" panose="020B0604030504040204" pitchFamily="34" charset="0"/>
                <a:ea typeface="Tahoma" panose="020B0604030504040204" pitchFamily="34" charset="0"/>
                <a:cs typeface="Tahoma" panose="020B0604030504040204" pitchFamily="34" charset="0"/>
              </a:rPr>
              <a:t>Employees</a:t>
            </a:r>
          </a:p>
          <a:p>
            <a:pPr lvl="1"/>
            <a:r>
              <a:rPr lang="en-US" sz="2800" dirty="0">
                <a:latin typeface="Tahoma" panose="020B0604030504040204" pitchFamily="34" charset="0"/>
                <a:ea typeface="Tahoma" panose="020B0604030504040204" pitchFamily="34" charset="0"/>
                <a:cs typeface="Tahoma" panose="020B0604030504040204" pitchFamily="34" charset="0"/>
              </a:rPr>
              <a:t>Non-employees/public </a:t>
            </a:r>
          </a:p>
          <a:p>
            <a:r>
              <a:rPr lang="en-US" sz="3200" dirty="0">
                <a:latin typeface="Tahoma" panose="020B0604030504040204" pitchFamily="34" charset="0"/>
                <a:ea typeface="Tahoma" panose="020B0604030504040204" pitchFamily="34" charset="0"/>
                <a:cs typeface="Tahoma" panose="020B0604030504040204" pitchFamily="34" charset="0"/>
              </a:rPr>
              <a:t>Point of contact in the agency/responsible party </a:t>
            </a:r>
          </a:p>
          <a:p>
            <a:r>
              <a:rPr lang="en-US" sz="3200" dirty="0">
                <a:latin typeface="Tahoma" panose="020B0604030504040204" pitchFamily="34" charset="0"/>
                <a:ea typeface="Tahoma" panose="020B0604030504040204" pitchFamily="34" charset="0"/>
                <a:cs typeface="Tahoma" panose="020B0604030504040204" pitchFamily="34" charset="0"/>
              </a:rPr>
              <a:t>Preferred contractors/interpreters </a:t>
            </a:r>
          </a:p>
          <a:p>
            <a:r>
              <a:rPr lang="en-US" sz="3200" dirty="0">
                <a:latin typeface="Tahoma" panose="020B0604030504040204" pitchFamily="34" charset="0"/>
                <a:ea typeface="Tahoma" panose="020B0604030504040204" pitchFamily="34" charset="0"/>
                <a:cs typeface="Tahoma" panose="020B0604030504040204" pitchFamily="34" charset="0"/>
              </a:rPr>
              <a:t>Grievance procedure </a:t>
            </a:r>
          </a:p>
          <a:p>
            <a:r>
              <a:rPr lang="en-US" sz="3200" dirty="0">
                <a:latin typeface="Tahoma" panose="020B0604030504040204" pitchFamily="34" charset="0"/>
                <a:ea typeface="Tahoma" panose="020B0604030504040204" pitchFamily="34" charset="0"/>
                <a:cs typeface="Tahoma" panose="020B0604030504040204" pitchFamily="34" charset="0"/>
              </a:rPr>
              <a:t>Ongoing training/orientation for new employees </a:t>
            </a:r>
          </a:p>
          <a:p>
            <a:pPr fontAlgn="base">
              <a:buFont typeface="Arial" panose="020B0604020202020204" pitchFamily="34" charset="0"/>
              <a:buChar char="•"/>
            </a:pP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rtl="0" fontAlgn="base">
              <a:buFont typeface="Arial" panose="020B0604020202020204" pitchFamily="34" charset="0"/>
              <a:buChar char="•"/>
            </a:pPr>
            <a:endParaRPr lang="en-US" sz="24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2064746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BCAA22-BF8A-4659-A66D-1A711ADCFC9A}"/>
              </a:ext>
            </a:extLst>
          </p:cNvPr>
          <p:cNvSpPr>
            <a:spLocks noGrp="1"/>
          </p:cNvSpPr>
          <p:nvPr>
            <p:ph type="title"/>
          </p:nvPr>
        </p:nvSpPr>
        <p:spPr/>
        <p:txBody>
          <a:bodyPr>
            <a:noAutofit/>
          </a:bodyPr>
          <a:lstStyle/>
          <a:p>
            <a:pPr marL="0" marR="0" lvl="0" indent="0" defTabSz="457200" rtl="0" eaLnBrk="1" fontAlgn="auto" latinLnBrk="0" hangingPunct="1">
              <a:lnSpc>
                <a:spcPct val="100000"/>
              </a:lnSpc>
              <a:spcBef>
                <a:spcPts val="0"/>
              </a:spcBef>
              <a:spcAft>
                <a:spcPts val="0"/>
              </a:spcAft>
              <a:tabLst/>
              <a:defRPr/>
            </a:pPr>
            <a:r>
              <a:rPr lang="en-US" sz="36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Commit Publicly to Inclusion</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 Placeholder 1">
            <a:extLst>
              <a:ext uri="{FF2B5EF4-FFF2-40B4-BE49-F238E27FC236}">
                <a16:creationId xmlns:a16="http://schemas.microsoft.com/office/drawing/2014/main" id="{E4F94368-5D63-457C-8655-F8574FB6EA14}"/>
              </a:ext>
            </a:extLst>
          </p:cNvPr>
          <p:cNvSpPr>
            <a:spLocks noGrp="1"/>
          </p:cNvSpPr>
          <p:nvPr>
            <p:ph type="body" sz="quarter" idx="13"/>
          </p:nvPr>
        </p:nvSpPr>
        <p:spPr>
          <a:xfrm>
            <a:off x="425448" y="1742359"/>
            <a:ext cx="5549900" cy="4229100"/>
          </a:xfrm>
        </p:spPr>
        <p:txBody>
          <a:bodyPr/>
          <a:lstStyle/>
          <a:p>
            <a:pPr marL="114300" indent="0">
              <a:buNone/>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sym typeface="Libre Baskerville"/>
              </a:rPr>
              <a:t>The message that all people are of equal value and must be respected and treated fairly, must be communicated by the leadership of your organization. </a:t>
            </a:r>
          </a:p>
          <a:p>
            <a:pPr marL="114300" indent="0">
              <a:buNone/>
            </a:pPr>
            <a:endPar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sym typeface="Libre Baskerville"/>
            </a:endParaRPr>
          </a:p>
          <a:p>
            <a:pPr marL="114300" indent="0">
              <a:buNone/>
            </a:pPr>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sym typeface="Libre Baskerville"/>
              </a:rPr>
              <a:t>Make it a consistent part of your messaging, and build it </a:t>
            </a:r>
            <a:r>
              <a:rPr lang="en-US" sz="24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into all DEI programming, human resource systems, and communications.</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Participants from RespectAbility's National Leadership Program in front of the White House">
            <a:extLst>
              <a:ext uri="{FF2B5EF4-FFF2-40B4-BE49-F238E27FC236}">
                <a16:creationId xmlns:a16="http://schemas.microsoft.com/office/drawing/2014/main" id="{37E08A9B-43CB-40A6-A438-1A63932FF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653" y="1742359"/>
            <a:ext cx="5549899" cy="4162424"/>
          </a:xfrm>
          <a:prstGeom prst="rect">
            <a:avLst/>
          </a:prstGeom>
          <a:ln w="19050">
            <a:noFill/>
          </a:ln>
        </p:spPr>
      </p:pic>
    </p:spTree>
    <p:extLst>
      <p:ext uri="{BB962C8B-B14F-4D97-AF65-F5344CB8AC3E}">
        <p14:creationId xmlns:p14="http://schemas.microsoft.com/office/powerpoint/2010/main" val="3455709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5D923B-008D-4208-8C0A-3EA4E9A8EA01}"/>
              </a:ext>
            </a:extLst>
          </p:cNvPr>
          <p:cNvSpPr>
            <a:spLocks noGrp="1"/>
          </p:cNvSpPr>
          <p:nvPr>
            <p:ph type="title"/>
          </p:nvPr>
        </p:nvSpPr>
        <p:spPr/>
        <p:txBody>
          <a:bodyPr>
            <a:normAutofit/>
          </a:bodyPr>
          <a:lstStyle/>
          <a:p>
            <a:r>
              <a:rPr lang="en-US" sz="3600" b="1" kern="1200" dirty="0">
                <a:effectLst/>
                <a:latin typeface="Tahoma" panose="020B0604030504040204" pitchFamily="34" charset="0"/>
                <a:ea typeface="Tahoma" panose="020B0604030504040204" pitchFamily="34" charset="0"/>
                <a:cs typeface="Tahoma" panose="020B0604030504040204" pitchFamily="34" charset="0"/>
              </a:rPr>
              <a:t>Set SMARTIE Disability Inclusion </a:t>
            </a:r>
            <a:r>
              <a:rPr lang="en-US" sz="3600" b="1" kern="1200" dirty="0">
                <a:latin typeface="Tahoma" panose="020B0604030504040204" pitchFamily="34" charset="0"/>
                <a:ea typeface="Tahoma" panose="020B0604030504040204" pitchFamily="34" charset="0"/>
                <a:cs typeface="Tahoma" panose="020B0604030504040204" pitchFamily="34" charset="0"/>
              </a:rPr>
              <a:t>G</a:t>
            </a:r>
            <a:r>
              <a:rPr lang="en-US" sz="3600" b="1" kern="1200" dirty="0">
                <a:effectLst/>
                <a:latin typeface="Tahoma" panose="020B0604030504040204" pitchFamily="34" charset="0"/>
                <a:ea typeface="Tahoma" panose="020B0604030504040204" pitchFamily="34" charset="0"/>
                <a:cs typeface="Tahoma" panose="020B0604030504040204" pitchFamily="34" charset="0"/>
              </a:rPr>
              <a:t>oals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 Placeholder 1">
            <a:extLst>
              <a:ext uri="{FF2B5EF4-FFF2-40B4-BE49-F238E27FC236}">
                <a16:creationId xmlns:a16="http://schemas.microsoft.com/office/drawing/2014/main" id="{D60CE4B0-8FFC-4258-8991-EE6B20257ECA}"/>
              </a:ext>
            </a:extLst>
          </p:cNvPr>
          <p:cNvSpPr>
            <a:spLocks noGrp="1"/>
          </p:cNvSpPr>
          <p:nvPr>
            <p:ph type="body" sz="quarter" idx="13"/>
          </p:nvPr>
        </p:nvSpPr>
        <p:spPr>
          <a:xfrm>
            <a:off x="528685" y="1466995"/>
            <a:ext cx="7063301" cy="5171929"/>
          </a:xfrm>
        </p:spPr>
        <p:txBody>
          <a:bodyPr>
            <a:normAutofit/>
          </a:bodyPr>
          <a:lstStyle/>
          <a:p>
            <a:pPr>
              <a:buSzPct val="100000"/>
            </a:pP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SMARTIE: </a:t>
            </a:r>
            <a:r>
              <a:rPr lang="en-US"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Specific, Measurable, Achievable, Relevant, Time-Bound, Inclusive, and Equitable </a:t>
            </a:r>
          </a:p>
          <a:p>
            <a:pPr>
              <a:buSzPct val="100000"/>
            </a:pPr>
            <a:r>
              <a:rPr lang="en-US"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Key goals can include using free accessibility tools and practices to ensure online events are screen reader accessible and have captions</a:t>
            </a:r>
          </a:p>
          <a:p>
            <a:pPr>
              <a:buSzPct val="100000"/>
            </a:pPr>
            <a:r>
              <a:rPr lang="en-US"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 easy-to-meet goal is ensuring all in-person events are in fully accessible venues</a:t>
            </a:r>
          </a:p>
          <a:p>
            <a:pPr lvl="1">
              <a:buSzPct val="100000"/>
            </a:pPr>
            <a:r>
              <a:rPr lang="en-US" sz="2800" dirty="0">
                <a:latin typeface="Tahoma" panose="020B0604030504040204" pitchFamily="34" charset="0"/>
                <a:ea typeface="Tahoma" panose="020B0604030504040204" pitchFamily="34" charset="0"/>
                <a:cs typeface="Tahoma" panose="020B0604030504040204" pitchFamily="34" charset="0"/>
              </a:rPr>
              <a:t>I</a:t>
            </a:r>
            <a:r>
              <a:rPr lang="en-US" sz="2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nvite participants to request disability accommodations</a:t>
            </a:r>
          </a:p>
          <a:p>
            <a:pPr>
              <a:buSzPct val="100000"/>
            </a:pPr>
            <a:endParaRPr lang="en-US" sz="2600" dirty="0">
              <a:solidFill>
                <a:schemeClr val="tx1"/>
              </a:solidFill>
              <a:latin typeface="Lato" panose="020F0502020204030203" pitchFamily="34" charset="0"/>
              <a:ea typeface="Lato" panose="020F0502020204030203" pitchFamily="34" charset="0"/>
              <a:cs typeface="Lato" panose="020F0502020204030203" pitchFamily="34" charset="0"/>
            </a:endParaRPr>
          </a:p>
        </p:txBody>
      </p:sp>
      <p:pic>
        <p:nvPicPr>
          <p:cNvPr id="4" name="Picture 3" descr="Three men together at an event, two holding white canes">
            <a:extLst>
              <a:ext uri="{FF2B5EF4-FFF2-40B4-BE49-F238E27FC236}">
                <a16:creationId xmlns:a16="http://schemas.microsoft.com/office/drawing/2014/main" id="{B4614545-DC68-EC68-311D-F1EC8E876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988" y="1466995"/>
            <a:ext cx="3801327" cy="5069032"/>
          </a:xfrm>
          <a:prstGeom prst="rect">
            <a:avLst/>
          </a:prstGeom>
        </p:spPr>
      </p:pic>
    </p:spTree>
    <p:extLst>
      <p:ext uri="{BB962C8B-B14F-4D97-AF65-F5344CB8AC3E}">
        <p14:creationId xmlns:p14="http://schemas.microsoft.com/office/powerpoint/2010/main" val="839933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0EC26-C7B7-41B6-8090-A0F7E75AB6BD}"/>
              </a:ext>
            </a:extLst>
          </p:cNvPr>
          <p:cNvSpPr>
            <a:spLocks noGrp="1"/>
          </p:cNvSpPr>
          <p:nvPr>
            <p:ph type="title"/>
          </p:nvPr>
        </p:nvSpPr>
        <p:spPr/>
        <p:txBody>
          <a:bodyPr>
            <a:noAutofit/>
          </a:bodyPr>
          <a:lstStyle/>
          <a:p>
            <a:r>
              <a:rPr lang="en-US" sz="2800" b="1" kern="1200" dirty="0">
                <a:effectLst/>
                <a:latin typeface="Tahoma" panose="020B0604030504040204" pitchFamily="34" charset="0"/>
                <a:ea typeface="Tahoma" panose="020B0604030504040204" pitchFamily="34" charset="0"/>
                <a:cs typeface="Tahoma" panose="020B0604030504040204" pitchFamily="34" charset="0"/>
              </a:rPr>
              <a:t>Onboard Talent </a:t>
            </a:r>
            <a:br>
              <a:rPr lang="en-US" sz="2800" b="1" kern="1200" dirty="0">
                <a:effectLst/>
                <a:latin typeface="Tahoma" panose="020B0604030504040204" pitchFamily="34" charset="0"/>
                <a:ea typeface="Tahoma" panose="020B0604030504040204" pitchFamily="34" charset="0"/>
                <a:cs typeface="Tahoma" panose="020B0604030504040204" pitchFamily="34" charset="0"/>
              </a:rPr>
            </a:br>
            <a:r>
              <a:rPr lang="en-US" sz="2800" b="1" kern="1200" dirty="0">
                <a:effectLst/>
                <a:latin typeface="Tahoma" panose="020B0604030504040204" pitchFamily="34" charset="0"/>
                <a:ea typeface="Tahoma" panose="020B0604030504040204" pitchFamily="34" charset="0"/>
                <a:cs typeface="Tahoma" panose="020B0604030504040204" pitchFamily="34" charset="0"/>
              </a:rPr>
              <a:t>with Disabilities</a:t>
            </a:r>
            <a:endParaRPr lang="en-US" sz="2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Placeholder 7" descr="RespectAbility Fellows outside in a parking lot, one of whom has a seeing eye dog">
            <a:extLst>
              <a:ext uri="{FF2B5EF4-FFF2-40B4-BE49-F238E27FC236}">
                <a16:creationId xmlns:a16="http://schemas.microsoft.com/office/drawing/2014/main" id="{DC803BA5-E73D-612D-3C49-68AD1AEEBA9C}"/>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7862" r="7862"/>
          <a:stretch/>
        </p:blipFill>
        <p:spPr>
          <a:prstGeom prst="rect">
            <a:avLst/>
          </a:prstGeom>
        </p:spPr>
      </p:pic>
      <p:sp>
        <p:nvSpPr>
          <p:cNvPr id="9" name="Content Placeholder 8">
            <a:extLst>
              <a:ext uri="{FF2B5EF4-FFF2-40B4-BE49-F238E27FC236}">
                <a16:creationId xmlns:a16="http://schemas.microsoft.com/office/drawing/2014/main" id="{3465C408-75D5-497E-B324-8C119E1F1828}"/>
              </a:ext>
            </a:extLst>
          </p:cNvPr>
          <p:cNvSpPr>
            <a:spLocks noGrp="1"/>
          </p:cNvSpPr>
          <p:nvPr>
            <p:ph type="body" sz="quarter" idx="11"/>
          </p:nvPr>
        </p:nvSpPr>
        <p:spPr>
          <a:xfrm>
            <a:off x="5539208" y="2129211"/>
            <a:ext cx="5385266" cy="2375009"/>
          </a:xfrm>
        </p:spPr>
        <p:txBody>
          <a:bodyPr wrap="square">
            <a:spAutoFit/>
          </a:bodyPr>
          <a:lstStyle/>
          <a:p>
            <a:pPr>
              <a:lnSpc>
                <a:spcPct val="100000"/>
              </a:lnSpc>
            </a:pPr>
            <a:r>
              <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People with disabilities are loyal to our employers and are used to solving problems creatively</a:t>
            </a:r>
          </a:p>
          <a:p>
            <a:pPr>
              <a:lnSpc>
                <a:spcPct val="100000"/>
              </a:lnSpc>
            </a:pPr>
            <a:r>
              <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People with disabilities are a largely untapped talent pool</a:t>
            </a:r>
          </a:p>
        </p:txBody>
      </p:sp>
    </p:spTree>
    <p:extLst>
      <p:ext uri="{BB962C8B-B14F-4D97-AF65-F5344CB8AC3E}">
        <p14:creationId xmlns:p14="http://schemas.microsoft.com/office/powerpoint/2010/main" val="2714796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65DD-0BB2-D801-F511-75B1BAA32614}"/>
              </a:ext>
            </a:extLst>
          </p:cNvPr>
          <p:cNvSpPr>
            <a:spLocks noGrp="1"/>
          </p:cNvSpPr>
          <p:nvPr>
            <p:ph type="title"/>
          </p:nvPr>
        </p:nvSpPr>
        <p:spPr/>
        <p:txBody>
          <a:bodyPr>
            <a:normAutofit/>
          </a:bodyPr>
          <a:lstStyle/>
          <a:p>
            <a:r>
              <a:rPr lang="en-US" sz="4000">
                <a:latin typeface="Tahoma" panose="020B0604030504040204" pitchFamily="34" charset="0"/>
                <a:ea typeface="Tahoma" panose="020B0604030504040204" pitchFamily="34" charset="0"/>
                <a:cs typeface="Tahoma" panose="020B0604030504040204" pitchFamily="34" charset="0"/>
              </a:rPr>
              <a:t>Today’s Learning Objectives</a:t>
            </a:r>
          </a:p>
        </p:txBody>
      </p:sp>
      <p:sp>
        <p:nvSpPr>
          <p:cNvPr id="3" name="Text Placeholder 2">
            <a:extLst>
              <a:ext uri="{FF2B5EF4-FFF2-40B4-BE49-F238E27FC236}">
                <a16:creationId xmlns:a16="http://schemas.microsoft.com/office/drawing/2014/main" id="{8248E5D3-8EBF-7F86-A12A-284729C77709}"/>
              </a:ext>
            </a:extLst>
          </p:cNvPr>
          <p:cNvSpPr>
            <a:spLocks noGrp="1"/>
          </p:cNvSpPr>
          <p:nvPr>
            <p:ph type="body" sz="quarter" idx="13"/>
          </p:nvPr>
        </p:nvSpPr>
        <p:spPr>
          <a:xfrm>
            <a:off x="551702" y="1563077"/>
            <a:ext cx="11088596" cy="5153491"/>
          </a:xfrm>
        </p:spPr>
        <p:txBody>
          <a:bodyPr vert="horz" lIns="91440" tIns="45720" rIns="91440" bIns="45720" rtlCol="0" anchor="t">
            <a:normAutofit fontScale="85000" lnSpcReduction="10000"/>
          </a:bodyPr>
          <a:lstStyle/>
          <a:p>
            <a:pPr marL="0" indent="0">
              <a:buNone/>
            </a:pPr>
            <a:r>
              <a:rPr lang="en-US" sz="3200" b="1" dirty="0">
                <a:latin typeface="Tahoma" panose="020B0604030504040204" pitchFamily="34" charset="0"/>
                <a:ea typeface="Tahoma" panose="020B0604030504040204" pitchFamily="34" charset="0"/>
                <a:cs typeface="Tahoma" panose="020B0604030504040204" pitchFamily="34" charset="0"/>
              </a:rPr>
              <a:t>By the end of the session, legal professionals will be able to:</a:t>
            </a:r>
          </a:p>
          <a:p>
            <a:pPr marL="342900" marR="0" lvl="0" indent="-342900">
              <a:lnSpc>
                <a:spcPct val="107000"/>
              </a:lnSpc>
              <a:spcBef>
                <a:spcPts val="0"/>
              </a:spcBef>
              <a:spcAft>
                <a:spcPts val="0"/>
              </a:spcAft>
              <a:buFont typeface="+mj-lt"/>
              <a:buAutoNum type="arabicPeriod"/>
            </a:pPr>
            <a:r>
              <a:rPr lang="en-US" dirty="0">
                <a:solidFill>
                  <a:srgbClr val="242424"/>
                </a:solidFill>
                <a:effectLst/>
                <a:latin typeface="Tahoma" panose="020B0604030504040204" pitchFamily="34" charset="0"/>
                <a:ea typeface="Century Gothic" panose="020B0502020202020204" pitchFamily="34" charset="0"/>
                <a:cs typeface="Times New Roman" panose="02020603050405020304" pitchFamily="18" charset="0"/>
              </a:rPr>
              <a:t>Explain the concept of disability, including both legal definitions of disability as well as disability as an intersectional identity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solidFill>
                  <a:srgbClr val="242424"/>
                </a:solidFill>
                <a:effectLst/>
                <a:latin typeface="Tahoma" panose="020B0604030504040204" pitchFamily="34" charset="0"/>
                <a:ea typeface="Century Gothic" panose="020B0502020202020204" pitchFamily="34" charset="0"/>
                <a:cs typeface="Times New Roman" panose="02020603050405020304" pitchFamily="18" charset="0"/>
              </a:rPr>
              <a:t>Utilize language and terminology generally preferred by those with disabilities, as well as the broader disability advocacy movement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solidFill>
                  <a:srgbClr val="242424"/>
                </a:solidFill>
                <a:effectLst/>
                <a:latin typeface="Tahoma" panose="020B0604030504040204" pitchFamily="34" charset="0"/>
                <a:ea typeface="Century Gothic" panose="020B0502020202020204" pitchFamily="34" charset="0"/>
                <a:cs typeface="Times New Roman" panose="02020603050405020304" pitchFamily="18" charset="0"/>
              </a:rPr>
              <a:t>Describe highlights of the disability advocacy movement and disability rights landscape in the United States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solidFill>
                  <a:srgbClr val="242424"/>
                </a:solidFill>
                <a:effectLst/>
                <a:latin typeface="Tahoma" panose="020B0604030504040204" pitchFamily="34" charset="0"/>
                <a:ea typeface="Century Gothic" panose="020B0502020202020204" pitchFamily="34" charset="0"/>
                <a:cs typeface="Times New Roman" panose="02020603050405020304" pitchFamily="18" charset="0"/>
              </a:rPr>
              <a:t>Articulate the basic rights of disabled individuals participating in the criminal legal process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solidFill>
                  <a:srgbClr val="242424"/>
                </a:solidFill>
                <a:effectLst/>
                <a:latin typeface="Tahoma" panose="020B0604030504040204" pitchFamily="34" charset="0"/>
                <a:ea typeface="Century Gothic" panose="020B0502020202020204" pitchFamily="34" charset="0"/>
                <a:cs typeface="Times New Roman" panose="02020603050405020304" pitchFamily="18" charset="0"/>
              </a:rPr>
              <a:t>Implement 5 actions to support access, effective communication, and broader disability inclusion efforts, including in their office, agency, and/or firm practices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solidFill>
                  <a:srgbClr val="242424"/>
                </a:solidFill>
                <a:effectLst/>
                <a:latin typeface="Tahoma" panose="020B0604030504040204" pitchFamily="34" charset="0"/>
                <a:ea typeface="Century Gothic" panose="020B0502020202020204" pitchFamily="34" charset="0"/>
                <a:cs typeface="Times New Roman" panose="02020603050405020304" pitchFamily="18" charset="0"/>
              </a:rPr>
              <a:t>Name at least 3 resources that can support them in their work with disabled individuals and clients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8327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A0B79-4453-409C-A674-11F9F4CF343C}"/>
              </a:ext>
            </a:extLst>
          </p:cNvPr>
          <p:cNvSpPr>
            <a:spLocks noGrp="1"/>
          </p:cNvSpPr>
          <p:nvPr>
            <p:ph type="title"/>
          </p:nvPr>
        </p:nvSpPr>
        <p:spPr/>
        <p:txBody>
          <a:bodyPr>
            <a:normAutofit/>
          </a:bodyPr>
          <a:lstStyle/>
          <a:p>
            <a:r>
              <a:rPr lang="en-US" sz="3200" b="1">
                <a:latin typeface="Tahoma" panose="020B0604030504040204" pitchFamily="34" charset="0"/>
                <a:ea typeface="Tahoma" panose="020B0604030504040204" pitchFamily="34" charset="0"/>
                <a:cs typeface="Tahoma" panose="020B0604030504040204" pitchFamily="34" charset="0"/>
              </a:rPr>
              <a:t>Benefits of Hiring People with Disabilities</a:t>
            </a:r>
          </a:p>
        </p:txBody>
      </p:sp>
      <p:pic>
        <p:nvPicPr>
          <p:cNvPr id="6" name="Picture 5" descr="Logo for the Accenture Disability Inclusion Advantage Study ">
            <a:extLst>
              <a:ext uri="{FF2B5EF4-FFF2-40B4-BE49-F238E27FC236}">
                <a16:creationId xmlns:a16="http://schemas.microsoft.com/office/drawing/2014/main" id="{6D50561D-B9E2-4EBE-A221-638B214BE1D4}"/>
              </a:ext>
            </a:extLst>
          </p:cNvPr>
          <p:cNvPicPr>
            <a:picLocks noChangeAspect="1"/>
          </p:cNvPicPr>
          <p:nvPr/>
        </p:nvPicPr>
        <p:blipFill>
          <a:blip r:embed="rId3" cstate="print"/>
          <a:stretch>
            <a:fillRect/>
          </a:stretch>
        </p:blipFill>
        <p:spPr>
          <a:xfrm>
            <a:off x="842333" y="1466995"/>
            <a:ext cx="3139440" cy="1798177"/>
          </a:xfrm>
          <a:prstGeom prst="rect">
            <a:avLst/>
          </a:prstGeom>
        </p:spPr>
      </p:pic>
      <p:sp>
        <p:nvSpPr>
          <p:cNvPr id="4" name="Content Placeholder 3">
            <a:extLst>
              <a:ext uri="{FF2B5EF4-FFF2-40B4-BE49-F238E27FC236}">
                <a16:creationId xmlns:a16="http://schemas.microsoft.com/office/drawing/2014/main" id="{08B17D8D-2BCD-4E44-B00E-6B3C5BD14206}"/>
              </a:ext>
            </a:extLst>
          </p:cNvPr>
          <p:cNvSpPr>
            <a:spLocks noGrp="1"/>
          </p:cNvSpPr>
          <p:nvPr>
            <p:ph type="body" sz="quarter" idx="13"/>
          </p:nvPr>
        </p:nvSpPr>
        <p:spPr>
          <a:xfrm>
            <a:off x="602744" y="3429000"/>
            <a:ext cx="4274055" cy="2091545"/>
          </a:xfrm>
        </p:spPr>
        <p:txBody>
          <a:bodyPr>
            <a:noAutofit/>
          </a:bodyPr>
          <a:lstStyle/>
          <a:p>
            <a:r>
              <a:rPr lang="en-US" sz="2600" b="1">
                <a:solidFill>
                  <a:schemeClr val="tx1"/>
                </a:solidFill>
                <a:latin typeface="Tahoma" panose="020B0604030504040204" pitchFamily="34" charset="0"/>
                <a:ea typeface="Tahoma" panose="020B0604030504040204" pitchFamily="34" charset="0"/>
                <a:cs typeface="Tahoma" panose="020B0604030504040204" pitchFamily="34" charset="0"/>
              </a:rPr>
              <a:t>Followed 140 US companies from 2015-2018</a:t>
            </a:r>
          </a:p>
          <a:p>
            <a:r>
              <a:rPr lang="en-US" sz="2600" b="1">
                <a:solidFill>
                  <a:schemeClr val="tx1"/>
                </a:solidFill>
                <a:latin typeface="Tahoma" panose="020B0604030504040204" pitchFamily="34" charset="0"/>
                <a:ea typeface="Tahoma" panose="020B0604030504040204" pitchFamily="34" charset="0"/>
                <a:cs typeface="Tahoma" panose="020B0604030504040204" pitchFamily="34" charset="0"/>
              </a:rPr>
              <a:t>45 Inclusion Champions, 95 peer companies </a:t>
            </a:r>
          </a:p>
          <a:p>
            <a:endParaRPr lang="en-US" sz="2600" b="1">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F73B17C1-8F89-4982-ABCF-7792CF92C199}"/>
              </a:ext>
            </a:extLst>
          </p:cNvPr>
          <p:cNvSpPr txBox="1"/>
          <p:nvPr/>
        </p:nvSpPr>
        <p:spPr>
          <a:xfrm>
            <a:off x="842333" y="5835228"/>
            <a:ext cx="3139440" cy="400110"/>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4"/>
              </a:rPr>
              <a:t>Read the full study online!</a:t>
            </a:r>
            <a:endPar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7F14B580-C004-4B99-AE9A-CF04BD24A841}"/>
              </a:ext>
            </a:extLst>
          </p:cNvPr>
          <p:cNvSpPr txBox="1">
            <a:spLocks/>
          </p:cNvSpPr>
          <p:nvPr/>
        </p:nvSpPr>
        <p:spPr>
          <a:xfrm>
            <a:off x="5376692" y="1631034"/>
            <a:ext cx="5972975" cy="44042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 four years, the Champions who embraced the talent of workers with disabilities </a:t>
            </a:r>
            <a:r>
              <a:rPr kumimoji="0" lang="en-US" sz="3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vastly outperformed their peers</a:t>
            </a:r>
            <a:r>
              <a:rPr kumimoji="0" lang="en-US" sz="3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They had: </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2X higher income </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 higher economic profit margin</a:t>
            </a:r>
          </a:p>
          <a:p>
            <a:pPr marL="3984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Up to 30% less staff turnover</a:t>
            </a:r>
            <a:endParaRPr kumimoji="0" lang="en-US" sz="3000" b="0" i="0" u="none" strike="noStrike" kern="1200" cap="none" spc="0" normalizeH="0" baseline="0" noProof="0">
              <a:ln>
                <a:noFill/>
              </a:ln>
              <a:solidFill>
                <a:srgbClr val="4D4D4D"/>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BB62BCB0-44C0-BC46-B139-C5648B7BBCA5}"/>
              </a:ext>
            </a:extLst>
          </p:cNvPr>
          <p:cNvSpPr txBox="1"/>
          <p:nvPr/>
        </p:nvSpPr>
        <p:spPr>
          <a:xfrm>
            <a:off x="5781040" y="6199322"/>
            <a:ext cx="4568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Study completed by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5"/>
              </a:rPr>
              <a:t>Accenture</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6"/>
              </a:rPr>
              <a:t>Disability:IN</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the </a:t>
            </a:r>
            <a:r>
              <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7"/>
              </a:rPr>
              <a:t>American Association of People with Disabilities</a:t>
            </a: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3880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4537F-0672-874A-9200-C60650EA5940}"/>
              </a:ext>
            </a:extLst>
          </p:cNvPr>
          <p:cNvSpPr>
            <a:spLocks noGrp="1"/>
          </p:cNvSpPr>
          <p:nvPr>
            <p:ph type="title"/>
          </p:nvPr>
        </p:nvSpPr>
        <p:spPr>
          <a:xfrm>
            <a:off x="3594846" y="101091"/>
            <a:ext cx="5002307" cy="1325563"/>
          </a:xfrm>
        </p:spPr>
        <p:txBody>
          <a:bodyPr>
            <a:noAutofit/>
          </a:bodyPr>
          <a:lstStyle/>
          <a:p>
            <a:r>
              <a:rPr lang="en-US" sz="2800" b="1">
                <a:latin typeface="Tahoma" panose="020B0604030504040204" pitchFamily="34" charset="0"/>
                <a:ea typeface="Tahoma" panose="020B0604030504040204" pitchFamily="34" charset="0"/>
                <a:cs typeface="Tahoma" panose="020B0604030504040204" pitchFamily="34" charset="0"/>
                <a:sym typeface="Calibri"/>
              </a:rPr>
              <a:t>Resources Are Available To Teach You What You Don’t Know</a:t>
            </a:r>
            <a:endParaRPr lang="en-US" sz="280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A picture of four people having a conversation. One of the people is in a wheelchair. &#10;&#10;">
            <a:extLst>
              <a:ext uri="{FF2B5EF4-FFF2-40B4-BE49-F238E27FC236}">
                <a16:creationId xmlns:a16="http://schemas.microsoft.com/office/drawing/2014/main" id="{72C015A0-1EC3-4BEB-BB9E-ED101526AB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233"/>
          <a:stretch/>
        </p:blipFill>
        <p:spPr>
          <a:xfrm rot="5400000">
            <a:off x="98802" y="1958398"/>
            <a:ext cx="4645895" cy="3797021"/>
          </a:xfrm>
          <a:prstGeom prst="rect">
            <a:avLst/>
          </a:prstGeom>
          <a:ln w="19050">
            <a:noFill/>
          </a:ln>
        </p:spPr>
      </p:pic>
      <p:sp>
        <p:nvSpPr>
          <p:cNvPr id="2" name="Text Placeholder 1">
            <a:extLst>
              <a:ext uri="{FF2B5EF4-FFF2-40B4-BE49-F238E27FC236}">
                <a16:creationId xmlns:a16="http://schemas.microsoft.com/office/drawing/2014/main" id="{FFB9495E-1A51-9646-B4B2-E641900E6465}"/>
              </a:ext>
            </a:extLst>
          </p:cNvPr>
          <p:cNvSpPr>
            <a:spLocks noGrp="1"/>
          </p:cNvSpPr>
          <p:nvPr>
            <p:ph type="body" sz="quarter" idx="13"/>
          </p:nvPr>
        </p:nvSpPr>
        <p:spPr>
          <a:xfrm>
            <a:off x="5009029" y="1533960"/>
            <a:ext cx="6507489" cy="4927800"/>
          </a:xfrm>
        </p:spPr>
        <p:txBody>
          <a:bodyPr>
            <a:normAutofit lnSpcReduction="10000"/>
          </a:bodyPr>
          <a:lstStyle/>
          <a:p>
            <a:pPr marL="48729" marR="0" lvl="0" indent="0" algn="l" defTabSz="457200" rtl="0" eaLnBrk="1" fontAlgn="auto" latinLnBrk="0" hangingPunct="1">
              <a:lnSpc>
                <a:spcPct val="100000"/>
              </a:lnSpc>
              <a:spcBef>
                <a:spcPts val="0"/>
              </a:spcBef>
              <a:spcAft>
                <a:spcPts val="600"/>
              </a:spcAft>
              <a:buClr>
                <a:srgbClr val="000000"/>
              </a:buClr>
              <a:buSzPts val="2000"/>
              <a:buNone/>
              <a:tabLst/>
              <a:defRPr/>
            </a:pPr>
            <a:r>
              <a:rPr kumimoji="0" lang="en-US" sz="24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If you are new on your disability inclusion journey, the questions of what to do next may seem daunting. </a:t>
            </a:r>
          </a:p>
          <a:p>
            <a:pPr marL="48729" marR="0" lvl="0" indent="0" algn="l" defTabSz="457200" rtl="0" eaLnBrk="1" fontAlgn="auto" latinLnBrk="0" hangingPunct="1">
              <a:lnSpc>
                <a:spcPct val="100000"/>
              </a:lnSpc>
              <a:spcBef>
                <a:spcPts val="0"/>
              </a:spcBef>
              <a:spcAft>
                <a:spcPts val="600"/>
              </a:spcAft>
              <a:buClr>
                <a:srgbClr val="000000"/>
              </a:buClr>
              <a:buSzPts val="2000"/>
              <a:buNone/>
              <a:tabLst/>
              <a:defRPr/>
            </a:pPr>
            <a:r>
              <a:rPr kumimoji="0" lang="en-US" sz="24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Yet</a:t>
            </a:r>
            <a:r>
              <a:rPr lang="en-US" sz="2400" kern="1200" dirty="0">
                <a:solidFill>
                  <a:schemeClr val="tx1"/>
                </a:solidFill>
                <a:latin typeface="Tahoma" panose="020B0604030504040204" pitchFamily="34" charset="0"/>
                <a:ea typeface="Tahoma" panose="020B0604030504040204" pitchFamily="34" charset="0"/>
                <a:cs typeface="Tahoma" panose="020B0604030504040204" pitchFamily="34" charset="0"/>
                <a:sym typeface="Libre Baskerville"/>
              </a:rPr>
              <a:t> </a:t>
            </a:r>
            <a:r>
              <a:rPr kumimoji="0" lang="en-US" sz="24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people with disabilities have been succeeding in the workplace for decades, and there are resources to help. </a:t>
            </a:r>
          </a:p>
          <a:p>
            <a:pPr marL="48729" marR="0" lvl="0" indent="0" algn="l" defTabSz="457200" rtl="0" eaLnBrk="1" fontAlgn="auto" latinLnBrk="0" hangingPunct="1">
              <a:lnSpc>
                <a:spcPct val="100000"/>
              </a:lnSpc>
              <a:spcBef>
                <a:spcPts val="0"/>
              </a:spcBef>
              <a:spcAft>
                <a:spcPts val="600"/>
              </a:spcAft>
              <a:buClr>
                <a:srgbClr val="000000"/>
              </a:buClr>
              <a:buSzPts val="2000"/>
              <a:buNone/>
              <a:tabLst/>
              <a:defRPr/>
            </a:pPr>
            <a:endParaRPr kumimoji="0" lang="en-US" sz="24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endParaRPr>
          </a:p>
          <a:p>
            <a:pPr marL="48729" marR="0" lvl="0" indent="0" algn="l" defTabSz="457200" rtl="0" eaLnBrk="1" fontAlgn="auto" latinLnBrk="0" hangingPunct="1">
              <a:lnSpc>
                <a:spcPct val="100000"/>
              </a:lnSpc>
              <a:spcBef>
                <a:spcPts val="0"/>
              </a:spcBef>
              <a:spcAft>
                <a:spcPts val="600"/>
              </a:spcAft>
              <a:buClr>
                <a:srgbClr val="000000"/>
              </a:buClr>
              <a:buSzPts val="2000"/>
              <a:buNone/>
              <a:tabLst/>
              <a:defRPr/>
            </a:pPr>
            <a:r>
              <a:rPr kumimoji="0" lang="en-US" sz="24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These include:</a:t>
            </a:r>
            <a:endParaRPr kumimoji="0" lang="en-US" sz="2400" b="0" i="0"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hlinkClick r:id="rId4">
                <a:extLst>
                  <a:ext uri="{A12FA001-AC4F-418D-AE19-62706E023703}">
                    <ahyp:hlinkClr xmlns:ahyp="http://schemas.microsoft.com/office/drawing/2018/hyperlinkcolor" val="tx"/>
                  </a:ext>
                </a:extLst>
              </a:hlinkClick>
            </a:endParaRPr>
          </a:p>
          <a:p>
            <a:pPr marL="498549" marR="0" lvl="0" indent="-449820" algn="l" defTabSz="457200" rtl="0" eaLnBrk="1" fontAlgn="auto" latinLnBrk="0" hangingPunct="1">
              <a:lnSpc>
                <a:spcPct val="100000"/>
              </a:lnSpc>
              <a:spcBef>
                <a:spcPts val="0"/>
              </a:spcBef>
              <a:spcAft>
                <a:spcPts val="600"/>
              </a:spcAft>
              <a:buClr>
                <a:srgbClr val="000000"/>
              </a:buClr>
              <a:buSzPts val="2000"/>
              <a:buFont typeface="Libre Baskerville"/>
              <a:buChar char="●"/>
              <a:tabLst/>
              <a:defRPr/>
            </a:pPr>
            <a:r>
              <a:rPr kumimoji="0" lang="en-US" sz="2400" b="0" i="0" strike="noStrike" kern="1200" cap="none" spc="0" normalizeH="0" baseline="0" noProof="0" dirty="0">
                <a:ln>
                  <a:noFill/>
                </a:ln>
                <a:solidFill>
                  <a:srgbClr val="0563C1"/>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hlinkClick r:id="rId4">
                  <a:extLst>
                    <a:ext uri="{A12FA001-AC4F-418D-AE19-62706E023703}">
                      <ahyp:hlinkClr xmlns:ahyp="http://schemas.microsoft.com/office/drawing/2018/hyperlinkcolor" val="tx"/>
                    </a:ext>
                  </a:extLst>
                </a:hlinkClick>
              </a:rPr>
              <a:t>RespectAbility</a:t>
            </a:r>
            <a:r>
              <a:rPr kumimoji="0" lang="en-US" sz="2400" b="0" i="0"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 Best Practices for Employers</a:t>
            </a:r>
          </a:p>
          <a:p>
            <a:pPr marL="498549" marR="0" lvl="0" indent="-449820" algn="l" defTabSz="457200" rtl="0" eaLnBrk="1" fontAlgn="auto" latinLnBrk="0" hangingPunct="1">
              <a:lnSpc>
                <a:spcPct val="100000"/>
              </a:lnSpc>
              <a:spcBef>
                <a:spcPts val="0"/>
              </a:spcBef>
              <a:spcAft>
                <a:spcPts val="600"/>
              </a:spcAft>
              <a:buClr>
                <a:prstClr val="black"/>
              </a:buClr>
              <a:buSzPts val="2000"/>
              <a:buFont typeface="Libre Baskerville"/>
              <a:buChar char="●"/>
              <a:tabLst/>
              <a:defRPr/>
            </a:pPr>
            <a:r>
              <a:rPr kumimoji="0" lang="en-US" sz="2400" b="0" i="0" strike="noStrike" kern="1200" cap="none" spc="0" normalizeH="0" baseline="0" noProof="0" dirty="0" err="1">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hlinkClick r:id="rId5"/>
              </a:rPr>
              <a:t>TAPAbility</a:t>
            </a:r>
            <a:r>
              <a:rPr kumimoji="0" lang="en-US" sz="2400" b="0" i="0"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 which can source talent</a:t>
            </a:r>
          </a:p>
          <a:p>
            <a:pPr marL="498549" marR="0" lvl="0" indent="-449820" algn="l" defTabSz="457200" rtl="0" eaLnBrk="1" fontAlgn="auto" latinLnBrk="0" hangingPunct="1">
              <a:lnSpc>
                <a:spcPct val="100000"/>
              </a:lnSpc>
              <a:spcBef>
                <a:spcPts val="0"/>
              </a:spcBef>
              <a:spcAft>
                <a:spcPts val="600"/>
              </a:spcAft>
              <a:buClr>
                <a:prstClr val="black"/>
              </a:buClr>
              <a:buSzPts val="2000"/>
              <a:buFont typeface="Libre Baskerville"/>
              <a:buChar char="●"/>
              <a:tabLst/>
              <a:defRPr/>
            </a:pPr>
            <a:r>
              <a:rPr kumimoji="0" lang="en-US" sz="2400" b="0" i="0"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hlinkClick r:id="rId6"/>
              </a:rPr>
              <a:t>AskJan.org</a:t>
            </a:r>
            <a:r>
              <a:rPr kumimoji="0" lang="en-US" sz="2400" b="0" i="0"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Libre Baskerville"/>
              </a:rPr>
              <a:t>, which can problem solve inclusive employment questions for free</a:t>
            </a:r>
          </a:p>
          <a:p>
            <a:pPr>
              <a:lnSpc>
                <a:spcPct val="100000"/>
              </a:lnSpc>
              <a:spcBef>
                <a:spcPts val="0"/>
              </a:spcBef>
              <a:buClr>
                <a:srgbClr val="000000"/>
              </a:buClr>
              <a:buSzPct val="100000"/>
            </a:pPr>
            <a:endParaRPr lang="en-US" sz="2800" dirty="0">
              <a:solidFill>
                <a:schemeClr val="tx1"/>
              </a:solidFill>
              <a:latin typeface="Lato" panose="020F0502020204030203" pitchFamily="34" charset="0"/>
              <a:ea typeface="Lato" panose="020F0502020204030203" pitchFamily="34" charset="0"/>
              <a:cs typeface="Lato" panose="020F0502020204030203" pitchFamily="34" charset="0"/>
              <a:sym typeface="Calibri"/>
            </a:endParaRPr>
          </a:p>
        </p:txBody>
      </p:sp>
    </p:spTree>
    <p:extLst>
      <p:ext uri="{BB962C8B-B14F-4D97-AF65-F5344CB8AC3E}">
        <p14:creationId xmlns:p14="http://schemas.microsoft.com/office/powerpoint/2010/main" val="567531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7549FC-D664-4478-91D6-FBFEE8CC7043}"/>
              </a:ext>
            </a:extLst>
          </p:cNvPr>
          <p:cNvSpPr>
            <a:spLocks noGrp="1"/>
          </p:cNvSpPr>
          <p:nvPr>
            <p:ph type="title"/>
          </p:nvPr>
        </p:nvSpPr>
        <p:spPr/>
        <p:txBody>
          <a:bodyPr>
            <a:noAutofit/>
          </a:bodyPr>
          <a:lstStyle/>
          <a:p>
            <a:r>
              <a:rPr lang="en-US" sz="3600" dirty="0">
                <a:latin typeface="Tahoma" panose="020B0604030504040204" pitchFamily="34" charset="0"/>
                <a:ea typeface="Tahoma" panose="020B0604030504040204" pitchFamily="34" charset="0"/>
                <a:cs typeface="Tahoma" panose="020B0604030504040204" pitchFamily="34" charset="0"/>
              </a:rPr>
              <a:t>R</a:t>
            </a:r>
            <a:r>
              <a:rPr lang="en-US" sz="3600" b="1" kern="1200" dirty="0">
                <a:latin typeface="Tahoma" panose="020B0604030504040204" pitchFamily="34" charset="0"/>
                <a:ea typeface="Tahoma" panose="020B0604030504040204" pitchFamily="34" charset="0"/>
                <a:cs typeface="Tahoma" panose="020B0604030504040204" pitchFamily="34" charset="0"/>
              </a:rPr>
              <a:t>eview</a:t>
            </a:r>
            <a:r>
              <a:rPr lang="en-US" sz="3600" b="1" kern="1200" dirty="0">
                <a:effectLst/>
                <a:latin typeface="Tahoma" panose="020B0604030504040204" pitchFamily="34" charset="0"/>
                <a:ea typeface="Tahoma" panose="020B0604030504040204" pitchFamily="34" charset="0"/>
                <a:cs typeface="Tahoma" panose="020B0604030504040204" pitchFamily="34" charset="0"/>
              </a:rPr>
              <a:t> Your DEIA </a:t>
            </a:r>
            <a:r>
              <a:rPr lang="en-US" sz="3600" b="1" kern="1200" dirty="0">
                <a:latin typeface="Tahoma" panose="020B0604030504040204" pitchFamily="34" charset="0"/>
                <a:ea typeface="Tahoma" panose="020B0604030504040204" pitchFamily="34" charset="0"/>
                <a:cs typeface="Tahoma" panose="020B0604030504040204" pitchFamily="34" charset="0"/>
              </a:rPr>
              <a:t>P</a:t>
            </a:r>
            <a:r>
              <a:rPr lang="en-US" sz="3600" b="1" kern="1200" dirty="0">
                <a:effectLst/>
                <a:latin typeface="Tahoma" panose="020B0604030504040204" pitchFamily="34" charset="0"/>
                <a:ea typeface="Tahoma" panose="020B0604030504040204" pitchFamily="34" charset="0"/>
                <a:cs typeface="Tahoma" panose="020B0604030504040204" pitchFamily="34" charset="0"/>
              </a:rPr>
              <a:t>ractices</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Text Placeholder 1">
            <a:extLst>
              <a:ext uri="{FF2B5EF4-FFF2-40B4-BE49-F238E27FC236}">
                <a16:creationId xmlns:a16="http://schemas.microsoft.com/office/drawing/2014/main" id="{C7214290-4AB9-404E-8765-CCE3CFA1C229}"/>
              </a:ext>
            </a:extLst>
          </p:cNvPr>
          <p:cNvSpPr>
            <a:spLocks noGrp="1"/>
          </p:cNvSpPr>
          <p:nvPr>
            <p:ph type="body" sz="quarter" idx="13"/>
          </p:nvPr>
        </p:nvSpPr>
        <p:spPr>
          <a:xfrm>
            <a:off x="384049" y="1298449"/>
            <a:ext cx="6241956" cy="3353330"/>
          </a:xfrm>
        </p:spPr>
        <p:txBody>
          <a:bodyPr>
            <a:normAutofit lnSpcReduction="10000"/>
          </a:bodyPr>
          <a:lstStyle/>
          <a:p>
            <a:pPr marL="0" marR="0" lvl="0" indent="0" fontAlgn="base">
              <a:spcBef>
                <a:spcPts val="0"/>
              </a:spcBef>
              <a:spcAft>
                <a:spcPts val="0"/>
              </a:spcAft>
              <a:buClr>
                <a:srgbClr val="000000"/>
              </a:buClr>
              <a:buNone/>
            </a:pPr>
            <a:endParaRPr lang="en-US"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marR="0" lvl="0" indent="0" fontAlgn="base">
              <a:spcBef>
                <a:spcPts val="0"/>
              </a:spcBef>
              <a:spcAft>
                <a:spcPts val="0"/>
              </a:spcAft>
              <a:buClr>
                <a:srgbClr val="000000"/>
              </a:buClr>
              <a:buNone/>
            </a:pPr>
            <a:r>
              <a:rPr lang="en-US" sz="2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 E</a:t>
            </a:r>
            <a:r>
              <a:rPr lang="en-US" sz="26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mployment</a:t>
            </a:r>
            <a:r>
              <a:rPr lang="en-US" sz="2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and volunteer practices, encompassing but not limited to accommodations, talent recruitment, and retention policies.</a:t>
            </a:r>
          </a:p>
          <a:p>
            <a:pPr marL="0" marR="0" lvl="0" indent="0" fontAlgn="base">
              <a:spcBef>
                <a:spcPts val="0"/>
              </a:spcBef>
              <a:spcAft>
                <a:spcPts val="0"/>
              </a:spcAft>
              <a:buClr>
                <a:srgbClr val="000000"/>
              </a:buClr>
              <a:buNone/>
            </a:pPr>
            <a:r>
              <a:rPr lang="en-US" sz="2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0" marR="0" lvl="0" indent="0" fontAlgn="base">
              <a:spcBef>
                <a:spcPts val="0"/>
              </a:spcBef>
              <a:spcAft>
                <a:spcPts val="0"/>
              </a:spcAft>
              <a:buClr>
                <a:srgbClr val="000000"/>
              </a:buClr>
              <a:buNone/>
            </a:pPr>
            <a:r>
              <a:rPr lang="en-US" sz="26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2. Facilities and events</a:t>
            </a:r>
            <a:r>
              <a:rPr lang="en-US" sz="2600" dirty="0">
                <a:solidFill>
                  <a:schemeClr val="tx1"/>
                </a:solidFill>
                <a:effectLst/>
                <a:latin typeface="Tahoma" panose="020B0604030504040204" pitchFamily="34" charset="0"/>
                <a:ea typeface="Tahoma" panose="020B0604030504040204" pitchFamily="34" charset="0"/>
                <a:cs typeface="Tahoma" panose="020B0604030504040204" pitchFamily="34" charset="0"/>
              </a:rPr>
              <a:t>, use only accessible spaces and practices and promoting universal design, benefiting older adults and those with disabilities.  </a:t>
            </a:r>
          </a:p>
        </p:txBody>
      </p:sp>
      <p:pic>
        <p:nvPicPr>
          <p:cNvPr id="1026" name="Picture 2" descr="RespectAbility Staff and Fall 2022 Apprentices smile together on Zoom">
            <a:extLst>
              <a:ext uri="{FF2B5EF4-FFF2-40B4-BE49-F238E27FC236}">
                <a16:creationId xmlns:a16="http://schemas.microsoft.com/office/drawing/2014/main" id="{FC81008F-95C4-A3BB-3103-EF85F04FB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005" y="1757507"/>
            <a:ext cx="5375498" cy="26037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A37CF3-370A-4326-916A-7B687BD7888C}"/>
              </a:ext>
            </a:extLst>
          </p:cNvPr>
          <p:cNvSpPr txBox="1"/>
          <p:nvPr/>
        </p:nvSpPr>
        <p:spPr>
          <a:xfrm>
            <a:off x="26894" y="4651778"/>
            <a:ext cx="11668760" cy="2369880"/>
          </a:xfrm>
          <a:prstGeom prst="rect">
            <a:avLst/>
          </a:prstGeom>
          <a:noFill/>
        </p:spPr>
        <p:txBody>
          <a:bodyPr wrap="square" rtlCol="0">
            <a:spAutoFit/>
          </a:bodyPr>
          <a:lstStyle/>
          <a:p>
            <a:pPr marL="342900" marR="0" lvl="0" indent="0" algn="l" defTabSz="914400" rtl="0" eaLnBrk="1" fontAlgn="base" latinLnBrk="0" hangingPunct="1">
              <a:lnSpc>
                <a:spcPct val="100000"/>
              </a:lnSpc>
              <a:spcBef>
                <a:spcPts val="0"/>
              </a:spcBef>
              <a:spcAft>
                <a:spcPts val="0"/>
              </a:spcAft>
              <a:buClr>
                <a:srgbClr val="000000"/>
              </a:buClr>
              <a:buSzTx/>
              <a:buFontTx/>
              <a:buNone/>
              <a:tabLst/>
              <a:defRPr/>
            </a:pPr>
            <a:r>
              <a:rPr kumimoji="0" lang="en-US" sz="2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3</a:t>
            </a:r>
            <a:r>
              <a:rPr kumimoji="0" lang="en-US" sz="26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a:t>
            </a:r>
            <a:r>
              <a:rPr kumimoji="0" lang="en-US" sz="2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Online Accessibility</a:t>
            </a: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ensuring websites and social media comply with the most recent Web Content Accessibility Guidelines so all people can benefit and participate in your work and success. </a:t>
            </a:r>
          </a:p>
          <a:p>
            <a:pPr marL="342900" marR="0" lvl="0" indent="0" algn="l" defTabSz="914400" rtl="0" eaLnBrk="1" fontAlgn="base" latinLnBrk="0" hangingPunct="1">
              <a:lnSpc>
                <a:spcPct val="100000"/>
              </a:lnSpc>
              <a:spcBef>
                <a:spcPts val="0"/>
              </a:spcBef>
              <a:spcAft>
                <a:spcPts val="0"/>
              </a:spcAft>
              <a:buClr>
                <a:srgbClr val="000000"/>
              </a:buClr>
              <a:buSzTx/>
              <a:buFontTx/>
              <a:buNone/>
              <a:tabLst/>
              <a:defRPr/>
            </a:pPr>
            <a:r>
              <a:rPr kumimoji="0" lang="en-US" sz="26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4. Are we at the table?: </a:t>
            </a:r>
            <a:r>
              <a:rPr kumimoji="0" lang="en-US" sz="2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Whether people with disabilities are centered in decision making around issues that impact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7754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656FDC-24A3-44BB-8520-D1BA527B51B4}"/>
              </a:ext>
            </a:extLst>
          </p:cNvPr>
          <p:cNvSpPr>
            <a:spLocks noGrp="1"/>
          </p:cNvSpPr>
          <p:nvPr>
            <p:ph type="title"/>
          </p:nvPr>
        </p:nvSpPr>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Continue Your Disability Inclusion Journey </a:t>
            </a:r>
          </a:p>
        </p:txBody>
      </p:sp>
      <p:sp>
        <p:nvSpPr>
          <p:cNvPr id="2" name="Text Placeholder 1">
            <a:extLst>
              <a:ext uri="{FF2B5EF4-FFF2-40B4-BE49-F238E27FC236}">
                <a16:creationId xmlns:a16="http://schemas.microsoft.com/office/drawing/2014/main" id="{50CC3431-8D3E-43EE-B01A-6BF2CBD0ADE2}"/>
              </a:ext>
            </a:extLst>
          </p:cNvPr>
          <p:cNvSpPr>
            <a:spLocks noGrp="1"/>
          </p:cNvSpPr>
          <p:nvPr>
            <p:ph type="body" sz="quarter" idx="13"/>
          </p:nvPr>
        </p:nvSpPr>
        <p:spPr>
          <a:xfrm>
            <a:off x="602746" y="1756213"/>
            <a:ext cx="5964310" cy="4229100"/>
          </a:xfrm>
        </p:spPr>
        <p:txBody>
          <a:bodyPr/>
          <a:lstStyle/>
          <a:p>
            <a:pPr marL="114300" indent="0">
              <a:buNone/>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Continue your learning with </a:t>
            </a: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RespectAbility’s</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Disability Training &amp; Speakers Bureau:</a:t>
            </a:r>
          </a:p>
          <a:p>
            <a:pPr algn="l">
              <a:buFont typeface="Arial" panose="020B0604020202020204" pitchFamily="34" charset="0"/>
              <a:buChar char="•"/>
            </a:pPr>
            <a:r>
              <a:rPr lang="en-US" sz="2000" b="0" i="0" u="none" strike="noStrike" dirty="0">
                <a:solidFill>
                  <a:srgbClr val="57428B"/>
                </a:solidFill>
                <a:effectLst/>
                <a:latin typeface="Tahoma" panose="020B0604030504040204" pitchFamily="34" charset="0"/>
                <a:ea typeface="Tahoma" panose="020B0604030504040204" pitchFamily="34" charset="0"/>
                <a:cs typeface="Tahoma" panose="020B0604030504040204" pitchFamily="34" charset="0"/>
                <a:hlinkClick r:id="rId2"/>
              </a:rPr>
              <a:t>Disability 101: Ensuring Best Practices in Disability Inclusion</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a:buFont typeface="Arial" panose="020B0604020202020204" pitchFamily="34" charset="0"/>
              <a:buChar char="•"/>
            </a:pPr>
            <a:r>
              <a:rPr lang="en-US" sz="2000" b="0" i="0" u="none" strike="noStrike" dirty="0">
                <a:solidFill>
                  <a:srgbClr val="57428B"/>
                </a:solidFill>
                <a:effectLst/>
                <a:latin typeface="Tahoma" panose="020B0604030504040204" pitchFamily="34" charset="0"/>
                <a:ea typeface="Tahoma" panose="020B0604030504040204" pitchFamily="34" charset="0"/>
                <a:cs typeface="Tahoma" panose="020B0604030504040204" pitchFamily="34" charset="0"/>
                <a:hlinkClick r:id="rId3"/>
              </a:rPr>
              <a:t>Best Practices: Recruitment and Retention</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a:buFont typeface="Arial" panose="020B0604020202020204" pitchFamily="34" charset="0"/>
              <a:buChar char="•"/>
            </a:pPr>
            <a:r>
              <a:rPr lang="en-US" sz="2000" b="0" i="0" u="none" strike="noStrike" dirty="0">
                <a:solidFill>
                  <a:srgbClr val="57428B"/>
                </a:solidFill>
                <a:effectLst/>
                <a:latin typeface="Tahoma" panose="020B0604030504040204" pitchFamily="34" charset="0"/>
                <a:ea typeface="Tahoma" panose="020B0604030504040204" pitchFamily="34" charset="0"/>
                <a:cs typeface="Tahoma" panose="020B0604030504040204" pitchFamily="34" charset="0"/>
                <a:hlinkClick r:id="rId4"/>
              </a:rPr>
              <a:t>Creating a Welcoming, Inclusive and Accessible Organization</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a:buFont typeface="Arial" panose="020B0604020202020204" pitchFamily="34" charset="0"/>
              <a:buChar char="•"/>
            </a:pPr>
            <a:r>
              <a:rPr lang="en-US" sz="2000" b="0" i="0" u="none" strike="noStrike" dirty="0">
                <a:solidFill>
                  <a:srgbClr val="57428B"/>
                </a:solidFill>
                <a:effectLst/>
                <a:latin typeface="Tahoma" panose="020B0604030504040204" pitchFamily="34" charset="0"/>
                <a:ea typeface="Tahoma" panose="020B0604030504040204" pitchFamily="34" charset="0"/>
                <a:cs typeface="Tahoma" panose="020B0604030504040204" pitchFamily="34" charset="0"/>
                <a:hlinkClick r:id="rId5"/>
              </a:rPr>
              <a:t>Ensuring Accessible In-Person and Virtual Events</a:t>
            </a:r>
            <a:endParaRPr lang="en-US" sz="2000" b="0" i="0" u="none" strike="noStrike" dirty="0">
              <a:solidFill>
                <a:srgbClr val="57428B"/>
              </a:solidFill>
              <a:effectLst/>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sz="2000" b="0" i="0" u="none" strike="noStrike" dirty="0">
                <a:solidFill>
                  <a:srgbClr val="57428B"/>
                </a:solidFill>
                <a:effectLst/>
                <a:latin typeface="Tahoma" panose="020B0604030504040204" pitchFamily="34" charset="0"/>
                <a:ea typeface="Tahoma" panose="020B0604030504040204" pitchFamily="34" charset="0"/>
                <a:cs typeface="Tahoma" panose="020B0604030504040204" pitchFamily="34" charset="0"/>
                <a:hlinkClick r:id="rId6"/>
              </a:rPr>
              <a:t>Living with a Disability in an Inaccessible World</a:t>
            </a:r>
            <a:endParaRPr lang="en-US" sz="2000" b="0" i="0" u="none" strike="noStrike" dirty="0">
              <a:solidFill>
                <a:srgbClr val="57428B"/>
              </a:solidFill>
              <a:effectLst/>
              <a:latin typeface="Tahoma" panose="020B0604030504040204" pitchFamily="34" charset="0"/>
              <a:ea typeface="Tahoma" panose="020B0604030504040204" pitchFamily="34" charset="0"/>
              <a:cs typeface="Tahoma" panose="020B0604030504040204" pitchFamily="34" charset="0"/>
            </a:endParaRPr>
          </a:p>
          <a:p>
            <a:pPr algn="l">
              <a:buFont typeface="Arial" panose="020B0604020202020204" pitchFamily="34" charset="0"/>
              <a:buChar char="•"/>
            </a:pPr>
            <a:r>
              <a:rPr lang="en-US" sz="2000" b="0" i="0" u="none" strike="noStrike" dirty="0">
                <a:solidFill>
                  <a:srgbClr val="57428B"/>
                </a:solidFill>
                <a:effectLst/>
                <a:latin typeface="Tahoma" panose="020B0604030504040204" pitchFamily="34" charset="0"/>
                <a:ea typeface="Tahoma" panose="020B0604030504040204" pitchFamily="34" charset="0"/>
                <a:cs typeface="Tahoma" panose="020B0604030504040204" pitchFamily="34" charset="0"/>
                <a:hlinkClick r:id="rId7"/>
              </a:rPr>
              <a:t>Mental Health &amp; Wellness in the Workplace</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l">
              <a:buFont typeface="Arial" panose="020B0604020202020204" pitchFamily="34" charset="0"/>
              <a:buChar char="•"/>
            </a:pPr>
            <a:r>
              <a:rPr lang="en-US" sz="2000" b="0" i="0" u="none" strike="noStrike" dirty="0">
                <a:solidFill>
                  <a:srgbClr val="57428B"/>
                </a:solidFill>
                <a:effectLst/>
                <a:latin typeface="Tahoma" panose="020B0604030504040204" pitchFamily="34" charset="0"/>
                <a:ea typeface="Tahoma" panose="020B0604030504040204" pitchFamily="34" charset="0"/>
                <a:cs typeface="Tahoma" panose="020B0604030504040204" pitchFamily="34" charset="0"/>
                <a:hlinkClick r:id="rId8"/>
              </a:rPr>
              <a:t>Disability Inclusion in Philanthropy</a:t>
            </a:r>
            <a:endPar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endParaRPr lang="en-US" sz="20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algn="l">
              <a:buFont typeface="Arial" panose="020B0604020202020204" pitchFamily="34" charset="0"/>
              <a:buChar char="•"/>
            </a:pPr>
            <a:endParaRPr lang="en-US" sz="2000"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114300" indent="0">
              <a:buNone/>
            </a:pPr>
            <a:endParaRPr lang="en-US" dirty="0"/>
          </a:p>
        </p:txBody>
      </p:sp>
      <p:sp>
        <p:nvSpPr>
          <p:cNvPr id="5" name="TextBox 4">
            <a:extLst>
              <a:ext uri="{FF2B5EF4-FFF2-40B4-BE49-F238E27FC236}">
                <a16:creationId xmlns:a16="http://schemas.microsoft.com/office/drawing/2014/main" id="{8715113A-51B8-470E-BB90-801D1023F350}"/>
              </a:ext>
            </a:extLst>
          </p:cNvPr>
          <p:cNvSpPr txBox="1"/>
          <p:nvPr/>
        </p:nvSpPr>
        <p:spPr>
          <a:xfrm>
            <a:off x="6950143" y="4744674"/>
            <a:ext cx="40829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Email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hlinkClick r:id="rId9"/>
              </a:rPr>
              <a:t>JakeS@RespectAbility.org</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for more information</a:t>
            </a:r>
          </a:p>
        </p:txBody>
      </p:sp>
      <p:pic>
        <p:nvPicPr>
          <p:cNvPr id="2050" name="Picture 2" descr="headshots of eight diverse people with disabilities. logo for Disability Training &amp; Consulting bureau. Text: &quot;Nothing Without Us.&quot;">
            <a:extLst>
              <a:ext uri="{FF2B5EF4-FFF2-40B4-BE49-F238E27FC236}">
                <a16:creationId xmlns:a16="http://schemas.microsoft.com/office/drawing/2014/main" id="{4FAE36DB-5C19-84C0-ABF3-3BE79643A1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15593" y="1791668"/>
            <a:ext cx="5256666" cy="2628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941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Equity and Access Webinar Series</a:t>
            </a:r>
          </a:p>
        </p:txBody>
      </p:sp>
      <p:sp>
        <p:nvSpPr>
          <p:cNvPr id="2" name="Content Placeholder 1">
            <a:extLst>
              <a:ext uri="{FF2B5EF4-FFF2-40B4-BE49-F238E27FC236}">
                <a16:creationId xmlns:a16="http://schemas.microsoft.com/office/drawing/2014/main" id="{34009674-88AA-4827-9295-9A81B7D8EF66}"/>
              </a:ext>
            </a:extLst>
          </p:cNvPr>
          <p:cNvSpPr>
            <a:spLocks noGrp="1"/>
          </p:cNvSpPr>
          <p:nvPr>
            <p:ph type="body" sz="quarter" idx="13"/>
          </p:nvPr>
        </p:nvSpPr>
        <p:spPr>
          <a:xfrm>
            <a:off x="1018378" y="1210780"/>
            <a:ext cx="10155237" cy="4229100"/>
          </a:xfrm>
        </p:spPr>
        <p:txBody>
          <a:bodyPr>
            <a:normAutofit/>
          </a:bodyPr>
          <a:lstStyle/>
          <a:p>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Disability 101</a:t>
            </a:r>
          </a:p>
          <a:p>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Disability History </a:t>
            </a:r>
          </a:p>
          <a:p>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How to Ensure Accessible Events </a:t>
            </a:r>
          </a:p>
          <a:p>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How to Recruit, Accommodate and Promote People with Disabilities for Paid Employment, Volunteer Leadership and Board Positions </a:t>
            </a:r>
          </a:p>
          <a:p>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How to Ensure A Welcoming Lexicon and Inclusive Storytelling</a:t>
            </a:r>
          </a:p>
          <a:p>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How to Ensure Accessible Websites, Social Media and Inclusive Photos </a:t>
            </a:r>
          </a:p>
          <a:p>
            <a:r>
              <a:rPr lang="en-US" sz="2100" dirty="0">
                <a:solidFill>
                  <a:schemeClr val="tx1"/>
                </a:solidFill>
                <a:latin typeface="Tahoma" panose="020B0604030504040204" pitchFamily="34" charset="0"/>
                <a:ea typeface="Tahoma" panose="020B0604030504040204" pitchFamily="34" charset="0"/>
                <a:cs typeface="Tahoma" panose="020B0604030504040204" pitchFamily="34" charset="0"/>
              </a:rPr>
              <a:t>Premium Skills Workshop in Social Media Accessibility </a:t>
            </a:r>
          </a:p>
          <a:p>
            <a:r>
              <a:rPr lang="en-US" sz="21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rPr>
              <a:t>How to Ensure Legal Rights and Compliance Obligations</a:t>
            </a:r>
          </a:p>
        </p:txBody>
      </p:sp>
      <p:sp>
        <p:nvSpPr>
          <p:cNvPr id="4" name="Rectangle 3">
            <a:extLst>
              <a:ext uri="{FF2B5EF4-FFF2-40B4-BE49-F238E27FC236}">
                <a16:creationId xmlns:a16="http://schemas.microsoft.com/office/drawing/2014/main" id="{45B532F3-A44B-4BAB-BDBF-18DBBB87F803}"/>
              </a:ext>
            </a:extLst>
          </p:cNvPr>
          <p:cNvSpPr/>
          <p:nvPr/>
        </p:nvSpPr>
        <p:spPr>
          <a:xfrm>
            <a:off x="680716" y="4919008"/>
            <a:ext cx="1083055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Watch Recordings, Download Transcripts and PowerPoints: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https://www.respectability.org/accessibility-webinars/</a:t>
            </a:r>
            <a:r>
              <a:rPr kumimoji="0" lang="en-US" sz="3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626442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Tahoma" panose="020B0604030504040204" pitchFamily="34" charset="0"/>
                <a:ea typeface="Tahoma" panose="020B0604030504040204" pitchFamily="34" charset="0"/>
                <a:cs typeface="Tahoma" panose="020B0604030504040204" pitchFamily="34" charset="0"/>
              </a:rPr>
              <a:t>FOR MORE INFORMATION</a:t>
            </a:r>
          </a:p>
        </p:txBody>
      </p:sp>
      <p:sp>
        <p:nvSpPr>
          <p:cNvPr id="5" name="Text Placeholder 4"/>
          <p:cNvSpPr>
            <a:spLocks noGrp="1"/>
          </p:cNvSpPr>
          <p:nvPr>
            <p:ph type="body" sz="quarter" idx="14"/>
          </p:nvPr>
        </p:nvSpPr>
        <p:spPr>
          <a:xfrm>
            <a:off x="4521200" y="4021727"/>
            <a:ext cx="7294563" cy="2588169"/>
          </a:xfrm>
        </p:spPr>
        <p:txBody>
          <a:bodyPr>
            <a:normAutofit fontScale="85000" lnSpcReduction="10000"/>
          </a:bodyPr>
          <a:lstStyle/>
          <a:p>
            <a:r>
              <a:rPr lang="en-US" b="1" dirty="0">
                <a:latin typeface="Tahoma" panose="020B0604030504040204" pitchFamily="34" charset="0"/>
                <a:ea typeface="Tahoma" panose="020B0604030504040204" pitchFamily="34" charset="0"/>
                <a:cs typeface="Tahoma" panose="020B0604030504040204" pitchFamily="34" charset="0"/>
                <a:sym typeface="Libre Baskerville" panose="02000000000000000000"/>
              </a:rPr>
              <a:t>Ariel Simms</a:t>
            </a:r>
            <a:r>
              <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rPr>
              <a:t>, President and Chief Executive Officer, </a:t>
            </a:r>
            <a:r>
              <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hlinkClick r:id="rId3"/>
              </a:rPr>
              <a:t>ArielS@RespectAbility.org</a:t>
            </a:r>
            <a:endPar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endParaRPr>
          </a:p>
          <a:p>
            <a:endPar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r>
              <a:rPr kumimoji="0" lang="en-US" sz="24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Graciano Petersen</a:t>
            </a:r>
            <a:r>
              <a:rPr kumimoji="0" lang="en-US" sz="24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Senior Director of Talent, Culture and Training at RespectAbility: </a:t>
            </a:r>
            <a:r>
              <a:rPr kumimoji="0" lang="en-US" sz="24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hlinkClick r:id="rId4"/>
              </a:rPr>
              <a:t>GracianoP@RespectAbility.org</a:t>
            </a:r>
            <a:r>
              <a:rPr kumimoji="0" lang="en-US" sz="24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endParaRPr>
          </a:p>
          <a:p>
            <a:endPar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endParaRPr>
          </a:p>
          <a:p>
            <a:r>
              <a:rPr lang="en-US" b="1" dirty="0">
                <a:latin typeface="Tahoma" panose="020B0604030504040204" pitchFamily="34" charset="0"/>
                <a:ea typeface="Tahoma" panose="020B0604030504040204" pitchFamily="34" charset="0"/>
                <a:cs typeface="Tahoma" panose="020B0604030504040204" pitchFamily="34" charset="0"/>
                <a:sym typeface="Libre Baskerville" panose="02000000000000000000"/>
              </a:rPr>
              <a:t>Jake Stimell</a:t>
            </a:r>
            <a:r>
              <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rPr>
              <a:t>, Disability Training &amp; Consulting Bureau Associate: </a:t>
            </a:r>
            <a:r>
              <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hlinkClick r:id="rId5"/>
              </a:rPr>
              <a:t>JakeS@RespectAbility.org</a:t>
            </a:r>
            <a:endParaRPr lang="en-US" dirty="0">
              <a:latin typeface="Tahoma" panose="020B0604030504040204" pitchFamily="34" charset="0"/>
              <a:ea typeface="Tahoma" panose="020B0604030504040204" pitchFamily="34" charset="0"/>
              <a:cs typeface="Tahoma" panose="020B0604030504040204" pitchFamily="34" charset="0"/>
              <a:sym typeface="Libre Baskerville" panose="02000000000000000000"/>
            </a:endParaRPr>
          </a:p>
          <a:p>
            <a:endParaRPr lang="en-US" dirty="0">
              <a:sym typeface="Libre Baskerville" panose="02000000000000000000"/>
            </a:endParaRPr>
          </a:p>
        </p:txBody>
      </p:sp>
      <p:pic>
        <p:nvPicPr>
          <p:cNvPr id="14" name="Picture Placeholder 13" descr="Three photos of people with disabilities at work and at events">
            <a:extLst>
              <a:ext uri="{FF2B5EF4-FFF2-40B4-BE49-F238E27FC236}">
                <a16:creationId xmlns:a16="http://schemas.microsoft.com/office/drawing/2014/main" id="{E148D850-FF7A-712B-0089-21EAF90A9909}"/>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val="0"/>
              </a:ext>
            </a:extLst>
          </a:blip>
          <a:srcRect t="27931" b="27931"/>
          <a:stretch/>
        </p:blipFill>
        <p:spPr>
          <a:xfrm>
            <a:off x="-161109" y="28249"/>
            <a:ext cx="12514217" cy="310694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CD67-1D01-884B-8D7C-1FB15472A7CC}"/>
              </a:ext>
            </a:extLst>
          </p:cNvPr>
          <p:cNvSpPr>
            <a:spLocks noGrp="1"/>
          </p:cNvSpPr>
          <p:nvPr>
            <p:ph type="title"/>
          </p:nvPr>
        </p:nvSpPr>
        <p:spPr/>
        <p:txBody>
          <a:bodyPr>
            <a:noAutofit/>
          </a:bodyPr>
          <a:lstStyle/>
          <a:p>
            <a:r>
              <a:rPr lang="en-US" sz="4800" b="0" u="sng" dirty="0">
                <a:latin typeface="Tahoma" panose="020B0604030504040204" pitchFamily="34" charset="0"/>
                <a:ea typeface="Tahoma" panose="020B0604030504040204" pitchFamily="34" charset="0"/>
                <a:cs typeface="Tahoma" panose="020B0604030504040204" pitchFamily="34" charset="0"/>
              </a:rPr>
              <a:t>Share in the Chat</a:t>
            </a:r>
            <a:r>
              <a:rPr lang="en-US" sz="4800" b="0" dirty="0">
                <a:latin typeface="Tahoma" panose="020B0604030504040204" pitchFamily="34" charset="0"/>
                <a:ea typeface="Tahoma" panose="020B0604030504040204" pitchFamily="34" charset="0"/>
                <a:cs typeface="Tahoma" panose="020B0604030504040204" pitchFamily="34" charset="0"/>
              </a:rPr>
              <a:t>: </a:t>
            </a:r>
            <a:br>
              <a:rPr lang="en-US" sz="4800" b="0" dirty="0">
                <a:latin typeface="Tahoma" panose="020B0604030504040204" pitchFamily="34" charset="0"/>
                <a:ea typeface="Tahoma" panose="020B0604030504040204" pitchFamily="34" charset="0"/>
                <a:cs typeface="Tahoma" panose="020B0604030504040204" pitchFamily="34" charset="0"/>
              </a:rPr>
            </a:br>
            <a:r>
              <a:rPr lang="en-US" sz="4800" b="0" dirty="0">
                <a:latin typeface="Tahoma" panose="020B0604030504040204" pitchFamily="34" charset="0"/>
                <a:ea typeface="Tahoma" panose="020B0604030504040204" pitchFamily="34" charset="0"/>
                <a:cs typeface="Tahoma" panose="020B0604030504040204" pitchFamily="34" charset="0"/>
              </a:rPr>
              <a:t>How would you define </a:t>
            </a:r>
            <a:r>
              <a:rPr lang="en-US" sz="4800" dirty="0">
                <a:latin typeface="Tahoma" panose="020B0604030504040204" pitchFamily="34" charset="0"/>
                <a:ea typeface="Tahoma" panose="020B0604030504040204" pitchFamily="34" charset="0"/>
                <a:cs typeface="Tahoma" panose="020B0604030504040204" pitchFamily="34" charset="0"/>
              </a:rPr>
              <a:t>disability</a:t>
            </a:r>
            <a:r>
              <a:rPr lang="en-US" sz="4800" b="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168240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rtl="0" eaLnBrk="1" latinLnBrk="0" hangingPunct="1"/>
            <a:r>
              <a:rPr lang="en-US" b="1" kern="1200">
                <a:solidFill>
                  <a:srgbClr val="000000"/>
                </a:solidFill>
                <a:effectLst/>
                <a:latin typeface="Tahoma" panose="020B0604030504040204" pitchFamily="34" charset="0"/>
                <a:ea typeface="Tahoma" panose="020B0604030504040204" pitchFamily="34" charset="0"/>
                <a:cs typeface="Tahoma" panose="020B0604030504040204" pitchFamily="34" charset="0"/>
              </a:rPr>
              <a:t>Defining </a:t>
            </a:r>
            <a:r>
              <a:rPr lang="en-US" kern="1200">
                <a:solidFill>
                  <a:srgbClr val="000000"/>
                </a:solidFill>
                <a:effectLst/>
                <a:latin typeface="Tahoma" panose="020B0604030504040204" pitchFamily="34" charset="0"/>
                <a:ea typeface="Tahoma" panose="020B0604030504040204" pitchFamily="34" charset="0"/>
                <a:cs typeface="Tahoma" panose="020B0604030504040204" pitchFamily="34" charset="0"/>
              </a:rPr>
              <a:t>Disability</a:t>
            </a:r>
            <a:endParaRPr lang="en-US">
              <a:effectLst/>
              <a:latin typeface="Tahoma" panose="020B0604030504040204" pitchFamily="34" charset="0"/>
              <a:ea typeface="Tahoma" panose="020B0604030504040204" pitchFamily="34" charset="0"/>
              <a:cs typeface="Tahoma" panose="020B0604030504040204" pitchFamily="34" charset="0"/>
            </a:endParaRPr>
          </a:p>
        </p:txBody>
      </p:sp>
      <p:pic>
        <p:nvPicPr>
          <p:cNvPr id="4" name="Picture 5" descr="Types of Disabilities&#10;Type of Disability among workers with a disability: 2017&#10;Ambulatory: 34.4%&#10;Hearing: 31.1%&#10;Cognitive: 29.2%&#10;Vision: 21.5%&#10;Independent Living: 16.4%&#10;Self-care: 7.5%"/>
          <p:cNvPicPr>
            <a:picLocks noChangeAspect="1"/>
          </p:cNvPicPr>
          <p:nvPr/>
        </p:nvPicPr>
        <p:blipFill>
          <a:blip r:embed="rId3"/>
          <a:stretch>
            <a:fillRect/>
          </a:stretch>
        </p:blipFill>
        <p:spPr>
          <a:xfrm>
            <a:off x="606136" y="1466995"/>
            <a:ext cx="3951111" cy="4197142"/>
          </a:xfrm>
          <a:prstGeom prst="rect">
            <a:avLst/>
          </a:prstGeom>
        </p:spPr>
      </p:pic>
      <p:sp>
        <p:nvSpPr>
          <p:cNvPr id="5" name="TextBox 4"/>
          <p:cNvSpPr txBox="1"/>
          <p:nvPr/>
        </p:nvSpPr>
        <p:spPr>
          <a:xfrm>
            <a:off x="5308173" y="1864773"/>
            <a:ext cx="6277691" cy="3416320"/>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ahoma" panose="020B0604030504040204" pitchFamily="34" charset="0"/>
                <a:ea typeface="Tahoma" panose="020B0604030504040204" pitchFamily="34" charset="0"/>
                <a:cs typeface="Tahoma" panose="020B0604030504040204" pitchFamily="34" charset="0"/>
              </a:rPr>
              <a:t>The Americans with Disabilities Act (the “ADA”) defines disability as “</a:t>
            </a:r>
            <a:r>
              <a:rPr lang="en-US" sz="2400" b="1">
                <a:solidFill>
                  <a:srgbClr val="E8992A"/>
                </a:solidFill>
                <a:latin typeface="Tahoma" panose="020B0604030504040204" pitchFamily="34" charset="0"/>
                <a:ea typeface="Tahoma" panose="020B0604030504040204" pitchFamily="34" charset="0"/>
                <a:cs typeface="Tahoma" panose="020B0604030504040204" pitchFamily="34" charset="0"/>
              </a:rPr>
              <a:t>a physical or mental impairment that substantially limits one or more major life activities</a:t>
            </a:r>
            <a:r>
              <a:rPr lang="en-US" sz="2400">
                <a:solidFill>
                  <a:srgbClr val="E8992A"/>
                </a:solidFill>
                <a:latin typeface="Tahoma" panose="020B0604030504040204" pitchFamily="34" charset="0"/>
                <a:ea typeface="Tahoma" panose="020B0604030504040204" pitchFamily="34" charset="0"/>
                <a:cs typeface="Tahoma" panose="020B0604030504040204" pitchFamily="34" charset="0"/>
              </a:rPr>
              <a:t>.</a:t>
            </a:r>
            <a:r>
              <a:rPr lang="en-US" sz="2400">
                <a:latin typeface="Tahoma" panose="020B0604030504040204" pitchFamily="34" charset="0"/>
                <a:ea typeface="Tahoma" panose="020B0604030504040204" pitchFamily="34" charset="0"/>
                <a:cs typeface="Tahoma" panose="020B0604030504040204" pitchFamily="34" charset="0"/>
              </a:rPr>
              <a:t>”</a:t>
            </a:r>
          </a:p>
          <a:p>
            <a:endParaRPr lang="en-US" sz="2400">
              <a:latin typeface="Tahoma" panose="020B0604030504040204" pitchFamily="34" charset="0"/>
              <a:ea typeface="Tahoma" panose="020B0604030504040204" pitchFamily="34" charset="0"/>
              <a:cs typeface="Tahoma" panose="020B0604030504040204" pitchFamily="34" charset="0"/>
            </a:endParaRPr>
          </a:p>
          <a:p>
            <a:r>
              <a:rPr lang="en-US" sz="2400">
                <a:latin typeface="Tahoma" panose="020B0604030504040204" pitchFamily="34" charset="0"/>
                <a:ea typeface="Tahoma" panose="020B0604030504040204" pitchFamily="34" charset="0"/>
                <a:cs typeface="Tahoma" panose="020B0604030504040204" pitchFamily="34" charset="0"/>
              </a:rPr>
              <a:t>Major life activities include such activities as caring for oneself, performing manual tasks, walking, seeing, hearing, speaking, breathing, learning, and working.</a:t>
            </a:r>
          </a:p>
        </p:txBody>
      </p:sp>
      <p:cxnSp>
        <p:nvCxnSpPr>
          <p:cNvPr id="18" name="Straight Arrow Connector 17">
            <a:extLst>
              <a:ext uri="{C183D7F6-B498-43B3-948B-1728B52AA6E4}">
                <adec:decorative xmlns:adec="http://schemas.microsoft.com/office/drawing/2017/decorative" val="1"/>
              </a:ext>
            </a:extLst>
          </p:cNvPr>
          <p:cNvCxnSpPr/>
          <p:nvPr/>
        </p:nvCxnSpPr>
        <p:spPr>
          <a:xfrm>
            <a:off x="466105" y="5701092"/>
            <a:ext cx="3951611" cy="3510"/>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latin typeface="Tahoma" panose="020B0604030504040204" pitchFamily="34" charset="0"/>
                <a:ea typeface="Tahoma" panose="020B0604030504040204" pitchFamily="34" charset="0"/>
                <a:cs typeface="Tahoma" panose="020B0604030504040204" pitchFamily="34" charset="0"/>
              </a:rPr>
              <a:t>Disabilities are…</a:t>
            </a:r>
          </a:p>
        </p:txBody>
      </p:sp>
      <p:sp>
        <p:nvSpPr>
          <p:cNvPr id="18" name="Rectangle 17">
            <a:extLst>
              <a:ext uri="{C183D7F6-B498-43B3-948B-1728B52AA6E4}">
                <adec:decorative xmlns:adec="http://schemas.microsoft.com/office/drawing/2017/decorative" val="1"/>
              </a:ext>
            </a:extLst>
          </p:cNvPr>
          <p:cNvSpPr/>
          <p:nvPr/>
        </p:nvSpPr>
        <p:spPr>
          <a:xfrm>
            <a:off x="43857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C183D7F6-B498-43B3-948B-1728B52AA6E4}">
                <adec:decorative xmlns:adec="http://schemas.microsoft.com/office/drawing/2017/decorative" val="1"/>
              </a:ext>
            </a:extLst>
          </p:cNvPr>
          <p:cNvSpPr/>
          <p:nvPr/>
        </p:nvSpPr>
        <p:spPr>
          <a:xfrm>
            <a:off x="81449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C183D7F6-B498-43B3-948B-1728B52AA6E4}">
                <adec:decorative xmlns:adec="http://schemas.microsoft.com/office/drawing/2017/decorative" val="1"/>
              </a:ext>
            </a:extLst>
          </p:cNvPr>
          <p:cNvSpPr/>
          <p:nvPr/>
        </p:nvSpPr>
        <p:spPr>
          <a:xfrm>
            <a:off x="626533" y="1987973"/>
            <a:ext cx="3222978" cy="581378"/>
          </a:xfrm>
          <a:prstGeom prst="rect">
            <a:avLst/>
          </a:prstGeom>
          <a:solidFill>
            <a:srgbClr val="F5F5F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705269" y="2093616"/>
            <a:ext cx="3070691" cy="338554"/>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Temporary</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Permanent</a:t>
            </a: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460095" y="2093616"/>
            <a:ext cx="3070691" cy="338554"/>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Apparent </a:t>
            </a:r>
            <a:r>
              <a:rPr kumimoji="0" lang="en-US" sz="160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Nonapparent</a:t>
            </a: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8140273" y="2093616"/>
            <a:ext cx="3240024" cy="338554"/>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From Birth</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or </a:t>
            </a: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Acquired Later</a:t>
            </a: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4" name="Straight Arrow Connector 3">
            <a:extLst>
              <a:ext uri="{C183D7F6-B498-43B3-948B-1728B52AA6E4}">
                <adec:decorative xmlns:adec="http://schemas.microsoft.com/office/drawing/2017/decorative" val="1"/>
              </a:ext>
            </a:extLst>
          </p:cNvPr>
          <p:cNvCxnSpPr/>
          <p:nvPr/>
        </p:nvCxnSpPr>
        <p:spPr>
          <a:xfrm>
            <a:off x="627743" y="6143766"/>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pic>
        <p:nvPicPr>
          <p:cNvPr id="6" name="Picture 13" descr="John Lawson, an actor with prosthetic hands, holding an umbrella"/>
          <p:cNvPicPr>
            <a:picLocks noChangeAspect="1"/>
          </p:cNvPicPr>
          <p:nvPr/>
        </p:nvPicPr>
        <p:blipFill>
          <a:blip r:embed="rId2" cstate="print"/>
          <a:stretch>
            <a:fillRect/>
          </a:stretch>
        </p:blipFill>
        <p:spPr>
          <a:xfrm>
            <a:off x="626533" y="2570463"/>
            <a:ext cx="3222977" cy="3553776"/>
          </a:xfrm>
          <a:prstGeom prst="rect">
            <a:avLst/>
          </a:prstGeom>
        </p:spPr>
      </p:pic>
      <p:pic>
        <p:nvPicPr>
          <p:cNvPr id="14" name="Picture 14" descr="A mother with a young boy and girl smiling together."/>
          <p:cNvPicPr>
            <a:picLocks noChangeAspect="1"/>
          </p:cNvPicPr>
          <p:nvPr/>
        </p:nvPicPr>
        <p:blipFill rotWithShape="1">
          <a:blip r:embed="rId3" cstate="print"/>
          <a:srcRect/>
          <a:stretch>
            <a:fillRect/>
          </a:stretch>
        </p:blipFill>
        <p:spPr>
          <a:xfrm>
            <a:off x="4385733" y="2569865"/>
            <a:ext cx="3225800" cy="3542593"/>
          </a:xfrm>
          <a:prstGeom prst="rect">
            <a:avLst/>
          </a:prstGeom>
        </p:spPr>
      </p:pic>
      <p:pic>
        <p:nvPicPr>
          <p:cNvPr id="15" name="Picture 15" descr="Kewon Vines smiling for the camera. Kewon is a little person"/>
          <p:cNvPicPr>
            <a:picLocks noChangeAspect="1"/>
          </p:cNvPicPr>
          <p:nvPr/>
        </p:nvPicPr>
        <p:blipFill rotWithShape="1">
          <a:blip r:embed="rId4" cstate="print"/>
          <a:srcRect t="-39"/>
          <a:stretch>
            <a:fillRect/>
          </a:stretch>
        </p:blipFill>
        <p:spPr>
          <a:xfrm>
            <a:off x="8144933" y="2570723"/>
            <a:ext cx="3220157" cy="3531019"/>
          </a:xfrm>
          <a:prstGeom prst="rect">
            <a:avLst/>
          </a:prstGeom>
        </p:spPr>
      </p:pic>
      <p:cxnSp>
        <p:nvCxnSpPr>
          <p:cNvPr id="21" name="Straight Arrow Connector 20">
            <a:extLst>
              <a:ext uri="{C183D7F6-B498-43B3-948B-1728B52AA6E4}">
                <adec:decorative xmlns:adec="http://schemas.microsoft.com/office/drawing/2017/decorative" val="1"/>
              </a:ext>
            </a:extLst>
          </p:cNvPr>
          <p:cNvCxnSpPr/>
          <p:nvPr/>
        </p:nvCxnSpPr>
        <p:spPr>
          <a:xfrm>
            <a:off x="4381298" y="6126833"/>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C183D7F6-B498-43B3-948B-1728B52AA6E4}">
                <adec:decorative xmlns:adec="http://schemas.microsoft.com/office/drawing/2017/decorative" val="1"/>
              </a:ext>
            </a:extLst>
          </p:cNvPr>
          <p:cNvCxnSpPr/>
          <p:nvPr/>
        </p:nvCxnSpPr>
        <p:spPr>
          <a:xfrm>
            <a:off x="8146143" y="6126832"/>
            <a:ext cx="3225023" cy="10698"/>
          </a:xfrm>
          <a:prstGeom prst="straightConnector1">
            <a:avLst/>
          </a:prstGeom>
          <a:ln w="57150">
            <a:solidFill>
              <a:srgbClr val="F2A63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65DD-0BB2-D801-F511-75B1BAA32614}"/>
              </a:ext>
            </a:extLst>
          </p:cNvPr>
          <p:cNvSpPr>
            <a:spLocks noGrp="1"/>
          </p:cNvSpPr>
          <p:nvPr>
            <p:ph type="title"/>
          </p:nvPr>
        </p:nvSpPr>
        <p:spPr/>
        <p:txBody>
          <a:bodyPr>
            <a:normAutofit/>
          </a:bodyPr>
          <a:lstStyle/>
          <a:p>
            <a:r>
              <a:rPr lang="en-US" sz="3200">
                <a:latin typeface="Tahoma" panose="020B0604030504040204" pitchFamily="34" charset="0"/>
                <a:ea typeface="Tahoma" panose="020B0604030504040204" pitchFamily="34" charset="0"/>
                <a:cs typeface="Tahoma" panose="020B0604030504040204" pitchFamily="34" charset="0"/>
              </a:rPr>
              <a:t>The Diversity of the Disability Community</a:t>
            </a:r>
          </a:p>
        </p:txBody>
      </p:sp>
      <p:graphicFrame>
        <p:nvGraphicFramePr>
          <p:cNvPr id="6" name="Diagram 5" descr="SmartArt graphic with overlapping rings showing diversity of the disability community by type of disability.">
            <a:extLst>
              <a:ext uri="{FF2B5EF4-FFF2-40B4-BE49-F238E27FC236}">
                <a16:creationId xmlns:a16="http://schemas.microsoft.com/office/drawing/2014/main" id="{58BCA746-A224-A44F-E2C1-7AF3A39ECF86}"/>
              </a:ext>
            </a:extLst>
          </p:cNvPr>
          <p:cNvGraphicFramePr/>
          <p:nvPr/>
        </p:nvGraphicFramePr>
        <p:xfrm>
          <a:off x="687387" y="1130684"/>
          <a:ext cx="10817225" cy="5660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446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p:txBody>
          <a:bodyPr/>
          <a:lstStyle/>
          <a:p>
            <a:r>
              <a:rPr lang="en-US" dirty="0"/>
              <a:t>61 million people</a:t>
            </a:r>
          </a:p>
        </p:txBody>
      </p:sp>
      <p:cxnSp>
        <p:nvCxnSpPr>
          <p:cNvPr id="17" name="Straight Arrow Connector 16">
            <a:extLst>
              <a:ext uri="{C183D7F6-B498-43B3-948B-1728B52AA6E4}">
                <adec:decorative xmlns:adec="http://schemas.microsoft.com/office/drawing/2017/decorative" val="1"/>
              </a:ext>
            </a:extLst>
          </p:cNvPr>
          <p:cNvCxnSpPr/>
          <p:nvPr/>
        </p:nvCxnSpPr>
        <p:spPr>
          <a:xfrm flipV="1">
            <a:off x="2091339" y="2932650"/>
            <a:ext cx="882868" cy="5254"/>
          </a:xfrm>
          <a:prstGeom prst="straightConnector1">
            <a:avLst/>
          </a:prstGeom>
          <a:ln w="6350">
            <a:solidFill>
              <a:srgbClr val="F2A63C"/>
            </a:solidFill>
          </a:ln>
        </p:spPr>
        <p:style>
          <a:lnRef idx="1">
            <a:schemeClr val="accent1"/>
          </a:lnRef>
          <a:fillRef idx="0">
            <a:schemeClr val="accent1"/>
          </a:fillRef>
          <a:effectRef idx="0">
            <a:schemeClr val="accent1"/>
          </a:effectRef>
          <a:fontRef idx="minor">
            <a:schemeClr val="tx1"/>
          </a:fontRef>
        </p:style>
      </p:cxnSp>
      <p:sp>
        <p:nvSpPr>
          <p:cNvPr id="36" name="Text Placeholder 35"/>
          <p:cNvSpPr>
            <a:spLocks noGrp="1"/>
          </p:cNvSpPr>
          <p:nvPr>
            <p:ph type="body" sz="quarter" idx="13"/>
          </p:nvPr>
        </p:nvSpPr>
        <p:spPr>
          <a:xfrm>
            <a:off x="1554480" y="1308100"/>
            <a:ext cx="2020887" cy="571546"/>
          </a:xfrm>
        </p:spPr>
        <p:txBody>
          <a:bodyPr>
            <a:normAutofit/>
          </a:bodyPr>
          <a:lstStyle/>
          <a:p>
            <a:r>
              <a:rPr lang="en-US" b="1" dirty="0">
                <a:latin typeface="Tahoma" panose="020B0604030504040204" pitchFamily="34" charset="0"/>
                <a:ea typeface="Tahoma" panose="020B0604030504040204" pitchFamily="34" charset="0"/>
                <a:cs typeface="Tahoma" panose="020B0604030504040204" pitchFamily="34" charset="0"/>
              </a:rPr>
              <a:t>61 million</a:t>
            </a:r>
          </a:p>
        </p:txBody>
      </p:sp>
      <p:sp>
        <p:nvSpPr>
          <p:cNvPr id="37" name="Text Placeholder 36"/>
          <p:cNvSpPr>
            <a:spLocks noGrp="1"/>
          </p:cNvSpPr>
          <p:nvPr>
            <p:ph type="body" sz="quarter" idx="16"/>
          </p:nvPr>
        </p:nvSpPr>
        <p:spPr>
          <a:xfrm>
            <a:off x="1557973" y="1704391"/>
            <a:ext cx="2020887" cy="571546"/>
          </a:xfrm>
        </p:spPr>
        <p:txBody>
          <a:bodyPr>
            <a:noAutofit/>
          </a:bodyPr>
          <a:lstStyle/>
          <a:p>
            <a:r>
              <a:rPr lang="en-US" sz="2000" dirty="0">
                <a:latin typeface="Tahoma" panose="020B0604030504040204" pitchFamily="34" charset="0"/>
                <a:ea typeface="Tahoma" panose="020B0604030504040204" pitchFamily="34" charset="0"/>
                <a:cs typeface="Tahoma" panose="020B0604030504040204" pitchFamily="34" charset="0"/>
              </a:rPr>
              <a:t>people in the United States have a disability</a:t>
            </a:r>
          </a:p>
        </p:txBody>
      </p:sp>
      <p:sp>
        <p:nvSpPr>
          <p:cNvPr id="38" name="Text Placeholder 37"/>
          <p:cNvSpPr>
            <a:spLocks noGrp="1"/>
          </p:cNvSpPr>
          <p:nvPr>
            <p:ph type="body" sz="quarter" idx="17"/>
          </p:nvPr>
        </p:nvSpPr>
        <p:spPr>
          <a:xfrm>
            <a:off x="1557972" y="3165383"/>
            <a:ext cx="2020887" cy="571546"/>
          </a:xfrm>
        </p:spPr>
        <p:txBody>
          <a:bodyPr>
            <a:normAutofit/>
          </a:bodyPr>
          <a:lstStyle/>
          <a:p>
            <a:r>
              <a:rPr lang="en-US" sz="2600" b="1" dirty="0">
                <a:latin typeface="Tahoma" panose="020B0604030504040204" pitchFamily="34" charset="0"/>
                <a:ea typeface="Tahoma" panose="020B0604030504040204" pitchFamily="34" charset="0"/>
                <a:cs typeface="Tahoma" panose="020B0604030504040204" pitchFamily="34" charset="0"/>
              </a:rPr>
              <a:t>1 in 4</a:t>
            </a:r>
          </a:p>
        </p:txBody>
      </p:sp>
      <p:sp>
        <p:nvSpPr>
          <p:cNvPr id="39" name="Text Placeholder 38"/>
          <p:cNvSpPr>
            <a:spLocks noGrp="1"/>
          </p:cNvSpPr>
          <p:nvPr>
            <p:ph type="body" sz="quarter" idx="18"/>
          </p:nvPr>
        </p:nvSpPr>
        <p:spPr>
          <a:xfrm>
            <a:off x="1554480" y="3605918"/>
            <a:ext cx="2018347" cy="1665329"/>
          </a:xfrm>
        </p:spPr>
        <p:txBody>
          <a:bodyPr>
            <a:noAutofit/>
          </a:bodyPr>
          <a:lstStyle/>
          <a:p>
            <a:r>
              <a:rPr lang="en-US" sz="2000" dirty="0">
                <a:latin typeface="Tahoma" panose="020B0604030504040204" pitchFamily="34" charset="0"/>
                <a:ea typeface="Tahoma" panose="020B0604030504040204" pitchFamily="34" charset="0"/>
                <a:cs typeface="Tahoma" panose="020B0604030504040204" pitchFamily="34" charset="0"/>
              </a:rPr>
              <a:t>adults have a disability</a:t>
            </a:r>
          </a:p>
          <a:p>
            <a:r>
              <a:rPr lang="en-US" sz="1800" dirty="0">
                <a:latin typeface="Tahoma" panose="020B0604030504040204" pitchFamily="34" charset="0"/>
                <a:ea typeface="Tahoma" panose="020B0604030504040204" pitchFamily="34" charset="0"/>
                <a:cs typeface="Tahoma" panose="020B0604030504040204" pitchFamily="34" charset="0"/>
              </a:rPr>
              <a:t>(physical, sensory, cognitive, mental health or other)</a:t>
            </a:r>
          </a:p>
        </p:txBody>
      </p:sp>
      <p:pic>
        <p:nvPicPr>
          <p:cNvPr id="33" name="Content Placeholder 32" descr="A black woman smiling seated in a wheelchair"/>
          <p:cNvPicPr>
            <a:picLocks noGrp="1" noChangeAspect="1"/>
          </p:cNvPicPr>
          <p:nvPr>
            <p:ph type="pic" sz="quarter" idx="15"/>
          </p:nvPr>
        </p:nvPicPr>
        <p:blipFill rotWithShape="1">
          <a:blip r:embed="rId3"/>
          <a:srcRect l="11049" r="11049"/>
          <a:stretch>
            <a:fillRect/>
          </a:stretch>
        </p:blipFill>
        <p:spPr>
          <a:prstGeom prst="rect">
            <a:avLst/>
          </a:prstGeom>
        </p:spPr>
      </p:pic>
      <p:sp>
        <p:nvSpPr>
          <p:cNvPr id="13" name="TextBox 12"/>
          <p:cNvSpPr txBox="1"/>
          <p:nvPr/>
        </p:nvSpPr>
        <p:spPr>
          <a:xfrm>
            <a:off x="9659990" y="6522654"/>
            <a:ext cx="2448911" cy="246221"/>
          </a:xfrm>
          <a:prstGeom prst="rect">
            <a:avLst/>
          </a:prstGeom>
          <a:noFill/>
        </p:spPr>
        <p:txBody>
          <a:bodyPr rot="0" spcFirstLastPara="0" vert="horz" wrap="square" lIns="91440" tIns="45720" rIns="91440" bIns="4572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Libre Baskerville" panose="02000000000000000000"/>
                <a:ea typeface="+mn-lt"/>
                <a:cs typeface="Calibri"/>
              </a:rPr>
              <a:t>*Source: U.S. Census</a:t>
            </a:r>
            <a:endParaRPr kumimoji="0" lang="en-US" sz="1050" b="0" i="0" u="none" strike="noStrike" kern="1200" cap="none" spc="0" normalizeH="0" baseline="0" noProof="0" dirty="0">
              <a:ln>
                <a:noFill/>
              </a:ln>
              <a:solidFill>
                <a:srgbClr val="FFFFFF"/>
              </a:solidFill>
              <a:effectLst/>
              <a:uLnTx/>
              <a:uFillTx/>
              <a:latin typeface="Libre Baskerville" panose="02000000000000000000"/>
              <a:ea typeface="+mn-ea"/>
              <a:cs typeface="+mn-cs"/>
            </a:endParaRPr>
          </a:p>
        </p:txBody>
      </p:sp>
    </p:spTree>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5974</TotalTime>
  <Words>2679</Words>
  <Application>Microsoft Office PowerPoint</Application>
  <PresentationFormat>Widescreen</PresentationFormat>
  <Paragraphs>339</Paragraphs>
  <Slides>45</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Calibri Light</vt:lpstr>
      <vt:lpstr>Lato</vt:lpstr>
      <vt:lpstr>Libre Baskerville</vt:lpstr>
      <vt:lpstr>Tahoma</vt:lpstr>
      <vt:lpstr>Times New Roman</vt:lpstr>
      <vt:lpstr>1_office theme</vt:lpstr>
      <vt:lpstr>   Disability 101: Disability in the Criminal Legal System</vt:lpstr>
      <vt:lpstr>Today’s Facilitators</vt:lpstr>
      <vt:lpstr>Who We Are</vt:lpstr>
      <vt:lpstr>Today’s Learning Objectives</vt:lpstr>
      <vt:lpstr>Share in the Chat:  How would you define disability?</vt:lpstr>
      <vt:lpstr>Defining Disability</vt:lpstr>
      <vt:lpstr>Disabilities are…</vt:lpstr>
      <vt:lpstr>The Diversity of the Disability Community</vt:lpstr>
      <vt:lpstr>61 million people</vt:lpstr>
      <vt:lpstr>Models of Disability</vt:lpstr>
      <vt:lpstr>Etiquette and Language</vt:lpstr>
      <vt:lpstr>Treat People with Disabilities Respectfully</vt:lpstr>
      <vt:lpstr>Talk About Disability</vt:lpstr>
      <vt:lpstr>Language Matters</vt:lpstr>
      <vt:lpstr>Disability in the Criminal Legal System</vt:lpstr>
      <vt:lpstr>Pathways in the System</vt:lpstr>
      <vt:lpstr>In the Chat: What challenges do you think individuals with disabilities face in moving through the criminal legal process?</vt:lpstr>
      <vt:lpstr>Common Barriers</vt:lpstr>
      <vt:lpstr>Disability Advocacy: Breaking Down Barriers</vt:lpstr>
      <vt:lpstr>Rights and Responsibilities</vt:lpstr>
      <vt:lpstr>Initial Considerations</vt:lpstr>
      <vt:lpstr>Recognize Your Own Implicit Bias</vt:lpstr>
      <vt:lpstr>Recognize Ableism:  What Can You Do?</vt:lpstr>
      <vt:lpstr>Access and Communication</vt:lpstr>
      <vt:lpstr>Partner with and Learn from Groups Led by People with Disabilities</vt:lpstr>
      <vt:lpstr>Make It Accessible</vt:lpstr>
      <vt:lpstr>Start from Universal Design</vt:lpstr>
      <vt:lpstr>Meeting Individual Needs</vt:lpstr>
      <vt:lpstr>Effective Communication</vt:lpstr>
      <vt:lpstr>Legal Responsibilities</vt:lpstr>
      <vt:lpstr>Auxiliary Aids and Services </vt:lpstr>
      <vt:lpstr>Examples</vt:lpstr>
      <vt:lpstr>Asking the Right Questions</vt:lpstr>
      <vt:lpstr>Communication Tips</vt:lpstr>
      <vt:lpstr>Additional Tips for Organizations and Employers</vt:lpstr>
      <vt:lpstr>Create An Access and Communication Policy</vt:lpstr>
      <vt:lpstr>Commit Publicly to Inclusion</vt:lpstr>
      <vt:lpstr>Set SMARTIE Disability Inclusion Goals</vt:lpstr>
      <vt:lpstr>Onboard Talent  with Disabilities</vt:lpstr>
      <vt:lpstr>Benefits of Hiring People with Disabilities</vt:lpstr>
      <vt:lpstr>Resources Are Available To Teach You What You Don’t Know</vt:lpstr>
      <vt:lpstr>Review Your DEIA Practices</vt:lpstr>
      <vt:lpstr>Continue Your Disability Inclusion Journey </vt:lpstr>
      <vt:lpstr>Equity and Access Webinar Series</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Disability 101</dc:title>
  <dc:creator>Jake Stimell</dc:creator>
  <cp:lastModifiedBy>Randy Loayza</cp:lastModifiedBy>
  <cp:revision>81</cp:revision>
  <dcterms:created xsi:type="dcterms:W3CDTF">2022-08-08T14:59:24Z</dcterms:created>
  <dcterms:modified xsi:type="dcterms:W3CDTF">2024-02-29T17:47:27Z</dcterms:modified>
</cp:coreProperties>
</file>