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964" r:id="rId3"/>
    <p:sldId id="258" r:id="rId4"/>
    <p:sldId id="1753" r:id="rId5"/>
    <p:sldId id="1678" r:id="rId6"/>
    <p:sldId id="998" r:id="rId7"/>
    <p:sldId id="1751" r:id="rId8"/>
    <p:sldId id="999" r:id="rId9"/>
    <p:sldId id="1710" r:id="rId10"/>
    <p:sldId id="1755" r:id="rId11"/>
    <p:sldId id="367" r:id="rId12"/>
    <p:sldId id="261" r:id="rId13"/>
    <p:sldId id="1718" r:id="rId14"/>
    <p:sldId id="1680" r:id="rId15"/>
    <p:sldId id="1650" r:id="rId16"/>
    <p:sldId id="1003" r:id="rId17"/>
    <p:sldId id="1754" r:id="rId18"/>
    <p:sldId id="1752" r:id="rId19"/>
    <p:sldId id="1756" r:id="rId20"/>
    <p:sldId id="1747" r:id="rId21"/>
    <p:sldId id="1748" r:id="rId22"/>
    <p:sldId id="1682" r:id="rId23"/>
    <p:sldId id="1694" r:id="rId24"/>
    <p:sldId id="1749" r:id="rId25"/>
    <p:sldId id="1002" r:id="rId26"/>
    <p:sldId id="1683" r:id="rId27"/>
    <p:sldId id="1004" r:id="rId28"/>
    <p:sldId id="1758" r:id="rId29"/>
    <p:sldId id="1757" r:id="rId30"/>
    <p:sldId id="1013" r:id="rId31"/>
    <p:sldId id="1011" r:id="rId32"/>
    <p:sldId id="1014" r:id="rId33"/>
    <p:sldId id="1010" r:id="rId34"/>
    <p:sldId id="1666" r:id="rId35"/>
    <p:sldId id="681" r:id="rId36"/>
    <p:sldId id="2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A3A39C-7852-4900-80CF-D3AAF7B90B0D}" v="29" dt="2024-03-21T12:07:28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4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02F7E5-5CB5-48ED-A2A2-800D6E2DFF5F}" type="doc">
      <dgm:prSet loTypeId="urn:microsoft.com/office/officeart/2005/8/layout/equation1" loCatId="process" qsTypeId="urn:microsoft.com/office/officeart/2005/8/quickstyle/3d1" qsCatId="3D" csTypeId="urn:microsoft.com/office/officeart/2005/8/colors/colorful5" csCatId="colorful" phldr="1"/>
      <dgm:spPr/>
    </dgm:pt>
    <dgm:pt modelId="{E6FC576E-14C4-4124-83C3-2314741BF6DC}">
      <dgm:prSet phldrT="[Text]"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Universal Design</a:t>
          </a:r>
        </a:p>
      </dgm:t>
    </dgm:pt>
    <dgm:pt modelId="{2526C1DB-F504-416D-A4CD-CA3C1AD1CB1B}" type="parTrans" cxnId="{8B49594F-543E-4357-B498-5CA6387E5E68}">
      <dgm:prSet/>
      <dgm:spPr/>
      <dgm:t>
        <a:bodyPr/>
        <a:lstStyle/>
        <a:p>
          <a:endParaRPr lang="en-US" sz="2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FDCF021-6D80-4C0A-AB92-0DA8B1EEF35B}" type="sibTrans" cxnId="{8B49594F-543E-4357-B498-5CA6387E5E68}">
      <dgm:prSet custT="1"/>
      <dgm:spPr/>
      <dgm:t>
        <a:bodyPr/>
        <a:lstStyle/>
        <a:p>
          <a:endParaRPr lang="en-US" sz="20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18E4ADE-EB56-4D85-810A-BC3D85C379DE}">
      <dgm:prSet phldrT="[Text]" custT="1"/>
      <dgm:spPr/>
      <dgm:t>
        <a:bodyPr/>
        <a:lstStyle/>
        <a:p>
          <a:r>
            <a:rPr lang="en-US" sz="23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Individualized </a:t>
          </a:r>
          <a:r>
            <a:rPr lang="en-US" sz="2300" b="1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Accommod-ations</a:t>
          </a:r>
          <a:endParaRPr lang="en-US" sz="23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439977-BAF9-4B60-B21A-C3A37E8F73B5}" type="parTrans" cxnId="{3741F947-6B39-4F53-B941-2998A0EE92DA}">
      <dgm:prSet/>
      <dgm:spPr/>
      <dgm:t>
        <a:bodyPr/>
        <a:lstStyle/>
        <a:p>
          <a:endParaRPr lang="en-US" sz="2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5D35E0A-D8C7-441D-AEE3-64E5BC34E697}" type="sibTrans" cxnId="{3741F947-6B39-4F53-B941-2998A0EE92DA}">
      <dgm:prSet custT="1"/>
      <dgm:spPr/>
      <dgm:t>
        <a:bodyPr/>
        <a:lstStyle/>
        <a:p>
          <a:endParaRPr lang="en-US" sz="20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F865C56-2662-4309-BCCB-B1D28AD05546}">
      <dgm:prSet phldrT="[Text]" custT="1"/>
      <dgm:spPr/>
      <dgm:t>
        <a:bodyPr/>
        <a:lstStyle/>
        <a:p>
          <a:r>
            <a: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ACCESS</a:t>
          </a:r>
        </a:p>
      </dgm:t>
    </dgm:pt>
    <dgm:pt modelId="{B58FD85A-DD96-4D87-87E1-5FE2D21B9ACC}" type="parTrans" cxnId="{17E91C3F-E408-441E-BE91-977C413FB662}">
      <dgm:prSet/>
      <dgm:spPr/>
      <dgm:t>
        <a:bodyPr/>
        <a:lstStyle/>
        <a:p>
          <a:endParaRPr lang="en-US" sz="2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732AA11-E698-40DD-8DE3-F4F479AC144F}" type="sibTrans" cxnId="{17E91C3F-E408-441E-BE91-977C413FB662}">
      <dgm:prSet/>
      <dgm:spPr/>
      <dgm:t>
        <a:bodyPr/>
        <a:lstStyle/>
        <a:p>
          <a:endParaRPr lang="en-US" sz="2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840DD18-8BAC-4BF8-9260-DD3E79F62849}" type="pres">
      <dgm:prSet presAssocID="{C502F7E5-5CB5-48ED-A2A2-800D6E2DFF5F}" presName="linearFlow" presStyleCnt="0">
        <dgm:presLayoutVars>
          <dgm:dir/>
          <dgm:resizeHandles val="exact"/>
        </dgm:presLayoutVars>
      </dgm:prSet>
      <dgm:spPr/>
    </dgm:pt>
    <dgm:pt modelId="{C89D1AED-C840-4F4C-8D58-4AE99E6DC867}" type="pres">
      <dgm:prSet presAssocID="{E6FC576E-14C4-4124-83C3-2314741BF6DC}" presName="node" presStyleLbl="node1" presStyleIdx="0" presStyleCnt="3">
        <dgm:presLayoutVars>
          <dgm:bulletEnabled val="1"/>
        </dgm:presLayoutVars>
      </dgm:prSet>
      <dgm:spPr/>
    </dgm:pt>
    <dgm:pt modelId="{625F5C0C-A076-4090-9D95-21CC30E44195}" type="pres">
      <dgm:prSet presAssocID="{3FDCF021-6D80-4C0A-AB92-0DA8B1EEF35B}" presName="spacerL" presStyleCnt="0"/>
      <dgm:spPr/>
    </dgm:pt>
    <dgm:pt modelId="{9235DCCD-FB99-4924-A70C-2ADD511140CD}" type="pres">
      <dgm:prSet presAssocID="{3FDCF021-6D80-4C0A-AB92-0DA8B1EEF35B}" presName="sibTrans" presStyleLbl="sibTrans2D1" presStyleIdx="0" presStyleCnt="2"/>
      <dgm:spPr/>
    </dgm:pt>
    <dgm:pt modelId="{2431BF62-8719-4E4D-9B85-404A33059D45}" type="pres">
      <dgm:prSet presAssocID="{3FDCF021-6D80-4C0A-AB92-0DA8B1EEF35B}" presName="spacerR" presStyleCnt="0"/>
      <dgm:spPr/>
    </dgm:pt>
    <dgm:pt modelId="{67E4F379-84F9-4A3B-A48A-AA50F0CAA9B2}" type="pres">
      <dgm:prSet presAssocID="{918E4ADE-EB56-4D85-810A-BC3D85C379DE}" presName="node" presStyleLbl="node1" presStyleIdx="1" presStyleCnt="3" custScaleX="121738">
        <dgm:presLayoutVars>
          <dgm:bulletEnabled val="1"/>
        </dgm:presLayoutVars>
      </dgm:prSet>
      <dgm:spPr/>
    </dgm:pt>
    <dgm:pt modelId="{2A121BE8-6D9F-4294-9587-24B9BE5E15AC}" type="pres">
      <dgm:prSet presAssocID="{35D35E0A-D8C7-441D-AEE3-64E5BC34E697}" presName="spacerL" presStyleCnt="0"/>
      <dgm:spPr/>
    </dgm:pt>
    <dgm:pt modelId="{503992AA-DFB3-4CC0-848C-63BB059956DC}" type="pres">
      <dgm:prSet presAssocID="{35D35E0A-D8C7-441D-AEE3-64E5BC34E697}" presName="sibTrans" presStyleLbl="sibTrans2D1" presStyleIdx="1" presStyleCnt="2"/>
      <dgm:spPr/>
    </dgm:pt>
    <dgm:pt modelId="{67AA5CDA-4C0E-42DB-A886-61577C3C80B8}" type="pres">
      <dgm:prSet presAssocID="{35D35E0A-D8C7-441D-AEE3-64E5BC34E697}" presName="spacerR" presStyleCnt="0"/>
      <dgm:spPr/>
    </dgm:pt>
    <dgm:pt modelId="{897DA875-0994-4FB0-BD29-942489679E94}" type="pres">
      <dgm:prSet presAssocID="{0F865C56-2662-4309-BCCB-B1D28AD05546}" presName="node" presStyleLbl="node1" presStyleIdx="2" presStyleCnt="3">
        <dgm:presLayoutVars>
          <dgm:bulletEnabled val="1"/>
        </dgm:presLayoutVars>
      </dgm:prSet>
      <dgm:spPr/>
    </dgm:pt>
  </dgm:ptLst>
  <dgm:cxnLst>
    <dgm:cxn modelId="{BB6E981E-30D3-4BC1-B45C-8AD7321A7C8C}" type="presOf" srcId="{3FDCF021-6D80-4C0A-AB92-0DA8B1EEF35B}" destId="{9235DCCD-FB99-4924-A70C-2ADD511140CD}" srcOrd="0" destOrd="0" presId="urn:microsoft.com/office/officeart/2005/8/layout/equation1"/>
    <dgm:cxn modelId="{17E91C3F-E408-441E-BE91-977C413FB662}" srcId="{C502F7E5-5CB5-48ED-A2A2-800D6E2DFF5F}" destId="{0F865C56-2662-4309-BCCB-B1D28AD05546}" srcOrd="2" destOrd="0" parTransId="{B58FD85A-DD96-4D87-87E1-5FE2D21B9ACC}" sibTransId="{D732AA11-E698-40DD-8DE3-F4F479AC144F}"/>
    <dgm:cxn modelId="{3741F947-6B39-4F53-B941-2998A0EE92DA}" srcId="{C502F7E5-5CB5-48ED-A2A2-800D6E2DFF5F}" destId="{918E4ADE-EB56-4D85-810A-BC3D85C379DE}" srcOrd="1" destOrd="0" parTransId="{68439977-BAF9-4B60-B21A-C3A37E8F73B5}" sibTransId="{35D35E0A-D8C7-441D-AEE3-64E5BC34E697}"/>
    <dgm:cxn modelId="{475BB44C-A151-4513-922D-B8317B94D1DC}" type="presOf" srcId="{35D35E0A-D8C7-441D-AEE3-64E5BC34E697}" destId="{503992AA-DFB3-4CC0-848C-63BB059956DC}" srcOrd="0" destOrd="0" presId="urn:microsoft.com/office/officeart/2005/8/layout/equation1"/>
    <dgm:cxn modelId="{8B49594F-543E-4357-B498-5CA6387E5E68}" srcId="{C502F7E5-5CB5-48ED-A2A2-800D6E2DFF5F}" destId="{E6FC576E-14C4-4124-83C3-2314741BF6DC}" srcOrd="0" destOrd="0" parTransId="{2526C1DB-F504-416D-A4CD-CA3C1AD1CB1B}" sibTransId="{3FDCF021-6D80-4C0A-AB92-0DA8B1EEF35B}"/>
    <dgm:cxn modelId="{182ABC51-8B21-48F3-8E02-8E0C404903E7}" type="presOf" srcId="{0F865C56-2662-4309-BCCB-B1D28AD05546}" destId="{897DA875-0994-4FB0-BD29-942489679E94}" srcOrd="0" destOrd="0" presId="urn:microsoft.com/office/officeart/2005/8/layout/equation1"/>
    <dgm:cxn modelId="{777DE958-E010-49D4-BB97-4C9BBC3403FE}" type="presOf" srcId="{C502F7E5-5CB5-48ED-A2A2-800D6E2DFF5F}" destId="{E840DD18-8BAC-4BF8-9260-DD3E79F62849}" srcOrd="0" destOrd="0" presId="urn:microsoft.com/office/officeart/2005/8/layout/equation1"/>
    <dgm:cxn modelId="{C4920BD0-5B86-4F9B-A09C-AB88609B6F76}" type="presOf" srcId="{918E4ADE-EB56-4D85-810A-BC3D85C379DE}" destId="{67E4F379-84F9-4A3B-A48A-AA50F0CAA9B2}" srcOrd="0" destOrd="0" presId="urn:microsoft.com/office/officeart/2005/8/layout/equation1"/>
    <dgm:cxn modelId="{824163F4-9682-4854-8954-2771CF7DBF5E}" type="presOf" srcId="{E6FC576E-14C4-4124-83C3-2314741BF6DC}" destId="{C89D1AED-C840-4F4C-8D58-4AE99E6DC867}" srcOrd="0" destOrd="0" presId="urn:microsoft.com/office/officeart/2005/8/layout/equation1"/>
    <dgm:cxn modelId="{FCB4F8DA-3434-4AB1-BE3C-8F044867AAF9}" type="presParOf" srcId="{E840DD18-8BAC-4BF8-9260-DD3E79F62849}" destId="{C89D1AED-C840-4F4C-8D58-4AE99E6DC867}" srcOrd="0" destOrd="0" presId="urn:microsoft.com/office/officeart/2005/8/layout/equation1"/>
    <dgm:cxn modelId="{41CF0ECC-18A9-417B-B2F0-653B13521058}" type="presParOf" srcId="{E840DD18-8BAC-4BF8-9260-DD3E79F62849}" destId="{625F5C0C-A076-4090-9D95-21CC30E44195}" srcOrd="1" destOrd="0" presId="urn:microsoft.com/office/officeart/2005/8/layout/equation1"/>
    <dgm:cxn modelId="{C924F1B4-FA5B-4CDA-8793-E4A112653B0D}" type="presParOf" srcId="{E840DD18-8BAC-4BF8-9260-DD3E79F62849}" destId="{9235DCCD-FB99-4924-A70C-2ADD511140CD}" srcOrd="2" destOrd="0" presId="urn:microsoft.com/office/officeart/2005/8/layout/equation1"/>
    <dgm:cxn modelId="{E75550ED-A412-4415-B102-DE0A3D8C1439}" type="presParOf" srcId="{E840DD18-8BAC-4BF8-9260-DD3E79F62849}" destId="{2431BF62-8719-4E4D-9B85-404A33059D45}" srcOrd="3" destOrd="0" presId="urn:microsoft.com/office/officeart/2005/8/layout/equation1"/>
    <dgm:cxn modelId="{46EC506C-1614-4CA5-B7C9-B76125EA6E91}" type="presParOf" srcId="{E840DD18-8BAC-4BF8-9260-DD3E79F62849}" destId="{67E4F379-84F9-4A3B-A48A-AA50F0CAA9B2}" srcOrd="4" destOrd="0" presId="urn:microsoft.com/office/officeart/2005/8/layout/equation1"/>
    <dgm:cxn modelId="{6CF6E338-302D-4EA8-9F1A-CBFDAD99EE91}" type="presParOf" srcId="{E840DD18-8BAC-4BF8-9260-DD3E79F62849}" destId="{2A121BE8-6D9F-4294-9587-24B9BE5E15AC}" srcOrd="5" destOrd="0" presId="urn:microsoft.com/office/officeart/2005/8/layout/equation1"/>
    <dgm:cxn modelId="{F2555CF9-B4F6-40C4-862F-096C0E0DA97C}" type="presParOf" srcId="{E840DD18-8BAC-4BF8-9260-DD3E79F62849}" destId="{503992AA-DFB3-4CC0-848C-63BB059956DC}" srcOrd="6" destOrd="0" presId="urn:microsoft.com/office/officeart/2005/8/layout/equation1"/>
    <dgm:cxn modelId="{67ECCD98-4320-4F76-91D2-D2FFADE2391E}" type="presParOf" srcId="{E840DD18-8BAC-4BF8-9260-DD3E79F62849}" destId="{67AA5CDA-4C0E-42DB-A886-61577C3C80B8}" srcOrd="7" destOrd="0" presId="urn:microsoft.com/office/officeart/2005/8/layout/equation1"/>
    <dgm:cxn modelId="{55BB86A8-9D2F-4979-B954-351C0A7A914A}" type="presParOf" srcId="{E840DD18-8BAC-4BF8-9260-DD3E79F62849}" destId="{897DA875-0994-4FB0-BD29-942489679E94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D1AED-C840-4F4C-8D58-4AE99E6DC867}">
      <dsp:nvSpPr>
        <dsp:cNvPr id="0" name=""/>
        <dsp:cNvSpPr/>
      </dsp:nvSpPr>
      <dsp:spPr>
        <a:xfrm>
          <a:off x="585" y="1668446"/>
          <a:ext cx="2540795" cy="254079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Universal Design</a:t>
          </a:r>
        </a:p>
      </dsp:txBody>
      <dsp:txXfrm>
        <a:off x="372676" y="2040537"/>
        <a:ext cx="1796613" cy="1796613"/>
      </dsp:txXfrm>
    </dsp:sp>
    <dsp:sp modelId="{9235DCCD-FB99-4924-A70C-2ADD511140CD}">
      <dsp:nvSpPr>
        <dsp:cNvPr id="0" name=""/>
        <dsp:cNvSpPr/>
      </dsp:nvSpPr>
      <dsp:spPr>
        <a:xfrm>
          <a:off x="2747692" y="2202013"/>
          <a:ext cx="1473661" cy="1473661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943026" y="2765541"/>
        <a:ext cx="1082993" cy="346605"/>
      </dsp:txXfrm>
    </dsp:sp>
    <dsp:sp modelId="{67E4F379-84F9-4A3B-A48A-AA50F0CAA9B2}">
      <dsp:nvSpPr>
        <dsp:cNvPr id="0" name=""/>
        <dsp:cNvSpPr/>
      </dsp:nvSpPr>
      <dsp:spPr>
        <a:xfrm>
          <a:off x="4427666" y="1668446"/>
          <a:ext cx="3093113" cy="2540795"/>
        </a:xfrm>
        <a:prstGeom prst="ellipse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Individualized </a:t>
          </a:r>
          <a:r>
            <a:rPr lang="en-US" sz="2300" b="1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Accommod-ations</a:t>
          </a:r>
          <a:endParaRPr lang="en-US" sz="23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880642" y="2040537"/>
        <a:ext cx="2187161" cy="1796613"/>
      </dsp:txXfrm>
    </dsp:sp>
    <dsp:sp modelId="{503992AA-DFB3-4CC0-848C-63BB059956DC}">
      <dsp:nvSpPr>
        <dsp:cNvPr id="0" name=""/>
        <dsp:cNvSpPr/>
      </dsp:nvSpPr>
      <dsp:spPr>
        <a:xfrm>
          <a:off x="7727092" y="2202013"/>
          <a:ext cx="1473661" cy="1473661"/>
        </a:xfrm>
        <a:prstGeom prst="mathEqual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922426" y="2505587"/>
        <a:ext cx="1082993" cy="866513"/>
      </dsp:txXfrm>
    </dsp:sp>
    <dsp:sp modelId="{897DA875-0994-4FB0-BD29-942489679E94}">
      <dsp:nvSpPr>
        <dsp:cNvPr id="0" name=""/>
        <dsp:cNvSpPr/>
      </dsp:nvSpPr>
      <dsp:spPr>
        <a:xfrm>
          <a:off x="9407065" y="1668446"/>
          <a:ext cx="2540795" cy="2540795"/>
        </a:xfrm>
        <a:prstGeom prst="ellipse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ACCESS</a:t>
          </a:r>
        </a:p>
      </dsp:txBody>
      <dsp:txXfrm>
        <a:off x="9779156" y="2040537"/>
        <a:ext cx="1796613" cy="1796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1DAC7-DC56-46E2-99A6-4A40B0D3FEF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88445-7C1C-4D6B-8448-3782A4532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9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A2109-1EEB-AE44-AC51-1F0D5DADB3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8FF36-E476-D21D-EA2F-5F1D51823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342192-A37B-F87A-6393-461362D01C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BD523A-9E04-7036-CB8A-3DC0C4566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EA303-1086-EAB3-48DF-2F7ACA2E6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1BB9E-E0F8-4471-A535-090D1CEA1F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92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F2833-5762-4E0C-9C9E-774432C7BC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07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F3FC6-1E33-41F9-A856-784FF78F1B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80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ADFA6-47E9-421D-A8F4-C60644D77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546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F3FC6-1E33-41F9-A856-784FF78F1B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53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F3FC6-1E33-41F9-A856-784FF78F1B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98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1BB9E-E0F8-4471-A535-090D1CEA1F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6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88445-7C1C-4D6B-8448-3782A4532C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45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F3FC6-1E33-41F9-A856-784FF78F1B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90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F3FC6-1E33-41F9-A856-784FF78F1B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1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ADFA6-47E9-421D-A8F4-C60644D77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162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F3FC6-1E33-41F9-A856-784FF78F1B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46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88445-7C1C-4D6B-8448-3782A4532C6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67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88445-7C1C-4D6B-8448-3782A4532C6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5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A2109-1EEB-AE44-AC51-1F0D5DADB399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A2109-1EEB-AE44-AC51-1F0D5DADB39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88445-7C1C-4D6B-8448-3782A4532C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81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ADFA6-47E9-421D-A8F4-C60644D77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567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F3FC6-1E33-41F9-A856-784FF78F1B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6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ADFA6-47E9-421D-A8F4-C60644D77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392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dirty="0"/>
              <a:t>In addition to the ethical</a:t>
            </a:r>
            <a:r>
              <a:rPr lang="en-US" baseline="0" dirty="0"/>
              <a:t> rules that govern attorneys, we also need to mention the Americans with Disabilities Act</a:t>
            </a:r>
          </a:p>
          <a:p>
            <a:pPr marL="635816" lvl="1" indent="-173404">
              <a:buFont typeface="Arial" pitchFamily="34" charset="0"/>
              <a:buChar char="•"/>
            </a:pPr>
            <a:r>
              <a:rPr lang="en-US" baseline="0" dirty="0"/>
              <a:t>Title II, which prohibits discrimination applies to all public entities, including courts and court actors (attorneys, staff, etc.)</a:t>
            </a:r>
          </a:p>
          <a:p>
            <a:pPr marL="1098228" lvl="2" indent="-173404">
              <a:buFont typeface="Arial" pitchFamily="34" charset="0"/>
              <a:buChar char="•"/>
            </a:pPr>
            <a:r>
              <a:rPr lang="en-US" baseline="0" dirty="0"/>
              <a:t>Discrimination includes no overt discrimination, but also making reasonable accommodations to make sure programs and services are accessible to those with disabilities </a:t>
            </a:r>
          </a:p>
          <a:p>
            <a:pPr marL="1560638" lvl="3" indent="-173404">
              <a:buFont typeface="Arial" pitchFamily="34" charset="0"/>
              <a:buChar char="•"/>
            </a:pPr>
            <a:r>
              <a:rPr lang="en-US" baseline="0" dirty="0"/>
              <a:t>We’ll be looking at potential accommodations at each stage of the process </a:t>
            </a:r>
          </a:p>
          <a:p>
            <a:pPr marL="635816" lvl="1" indent="-173404">
              <a:buFont typeface="Arial" pitchFamily="34" charset="0"/>
              <a:buChar char="•"/>
            </a:pPr>
            <a:r>
              <a:rPr lang="en-US" baseline="0" dirty="0"/>
              <a:t>Courthouses often have an ADA coordinator to help ensure accessibility (government entities with 50+ employees) </a:t>
            </a:r>
          </a:p>
          <a:p>
            <a:pPr marL="635816" lvl="1" indent="-173404">
              <a:buFont typeface="Arial" pitchFamily="34" charset="0"/>
              <a:buChar char="•"/>
            </a:pPr>
            <a:endParaRPr lang="en-US" baseline="0" dirty="0"/>
          </a:p>
          <a:p>
            <a:pPr marL="635816" lvl="1" indent="-17340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08FA4-911C-4343-80C3-7227D906B31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81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A2109-1EEB-AE44-AC51-1F0D5DADB3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EB08-4A0F-967D-511D-2B6721E38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681B2-252A-7E3D-3E50-3C878A82B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41262-3ACF-7F0D-E938-FEEC231AE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E9E9-61A6-4563-9D19-361D82B4F13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9E7DA-E615-A0A2-ACD1-4BAD551B4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FAE93-15BE-82D6-58B5-5A7B193E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E929-B006-47E5-92D1-8021A965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5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33C4B-D0A6-B7EB-CA92-69BAE3A3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A2F11-1490-0C05-C4C1-5751B7A26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28436-4CD3-86EC-FF88-4BBEB4F0C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E9E9-61A6-4563-9D19-361D82B4F13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D7409-BFD7-5C2C-52B3-DB1EBDB68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75AA9-4C04-A2F4-5E11-ED6961872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E929-B006-47E5-92D1-8021A965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62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6B8A70-3BA8-D340-00A2-D037059134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7A245-FF00-EBF3-E628-2E83B2465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DE644-761D-E605-730D-4F4196F2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E9E9-61A6-4563-9D19-361D82B4F13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05388-0DF3-CF7C-2054-6CE80216C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64762-574E-D8A2-1BEE-B54265F6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E929-B006-47E5-92D1-8021A965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4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ener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 userDrawn="1"/>
        </p:nvSpPr>
        <p:spPr>
          <a:xfrm>
            <a:off x="635" y="1770380"/>
            <a:ext cx="12191365" cy="27501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RespectAbility logo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95620" y="278130"/>
            <a:ext cx="1001395" cy="44069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 flipH="1" flipV="1">
            <a:off x="724535" y="-60325"/>
            <a:ext cx="8255" cy="6979920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3105" y="2482215"/>
            <a:ext cx="8225790" cy="1325880"/>
          </a:xfrm>
        </p:spPr>
        <p:txBody>
          <a:bodyPr>
            <a:normAutofit/>
          </a:bodyPr>
          <a:lstStyle>
            <a:lvl1pPr algn="ctr">
              <a:defRPr sz="3000" b="1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Arrow Connector 3"/>
          <p:cNvCxnSpPr/>
          <p:nvPr userDrawn="1"/>
        </p:nvCxnSpPr>
        <p:spPr>
          <a:xfrm flipV="1">
            <a:off x="11463020" y="-60960"/>
            <a:ext cx="8255" cy="6979920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365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RespectAbility logo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47268" y="306686"/>
            <a:ext cx="662152" cy="29144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 userDrawn="1"/>
        </p:nvCxnSpPr>
        <p:spPr>
          <a:xfrm>
            <a:off x="-2384" y="758346"/>
            <a:ext cx="3202784" cy="14798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 userDrawn="1"/>
        </p:nvCxnSpPr>
        <p:spPr>
          <a:xfrm>
            <a:off x="8991602" y="773144"/>
            <a:ext cx="3198514" cy="0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00399" y="141432"/>
            <a:ext cx="5791204" cy="1325563"/>
          </a:xfrm>
        </p:spPr>
        <p:txBody>
          <a:bodyPr>
            <a:normAutofit/>
          </a:bodyPr>
          <a:lstStyle>
            <a:lvl1pPr algn="ctr">
              <a:defRPr sz="3000" b="1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018381" y="1742359"/>
            <a:ext cx="10155237" cy="4229100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5439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3936" y="830580"/>
            <a:ext cx="7207623" cy="674512"/>
          </a:xfrm>
        </p:spPr>
        <p:txBody>
          <a:bodyPr anchor="ctr">
            <a:normAutofit/>
          </a:bodyPr>
          <a:lstStyle>
            <a:lvl1pPr algn="l">
              <a:defRPr sz="3600" b="1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3936" y="1649506"/>
            <a:ext cx="7207624" cy="433659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3247"/>
            <a:ext cx="12197255" cy="126125"/>
          </a:xfrm>
          <a:prstGeom prst="rect">
            <a:avLst/>
          </a:prstGeom>
          <a:solidFill>
            <a:srgbClr val="F2A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RespectAbility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8185" y="830580"/>
            <a:ext cx="2778760" cy="123761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 userDrawn="1"/>
        </p:nvCxnSpPr>
        <p:spPr>
          <a:xfrm>
            <a:off x="4215436" y="781664"/>
            <a:ext cx="21021" cy="1334813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0" y="2930328"/>
            <a:ext cx="12192000" cy="28146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81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RespectAbility logo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47268" y="306686"/>
            <a:ext cx="662152" cy="29144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 userDrawn="1"/>
        </p:nvCxnSpPr>
        <p:spPr>
          <a:xfrm>
            <a:off x="-2384" y="758346"/>
            <a:ext cx="3202784" cy="14798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 userDrawn="1"/>
        </p:nvCxnSpPr>
        <p:spPr>
          <a:xfrm>
            <a:off x="8991602" y="773144"/>
            <a:ext cx="3198514" cy="0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00399" y="141432"/>
            <a:ext cx="5791204" cy="1325563"/>
          </a:xfrm>
        </p:spPr>
        <p:txBody>
          <a:bodyPr>
            <a:normAutofit/>
          </a:bodyPr>
          <a:lstStyle>
            <a:lvl1pPr algn="ctr">
              <a:defRPr sz="3000" b="1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677027" y="1742359"/>
            <a:ext cx="5232393" cy="4658442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5"/>
          </p:nvPr>
        </p:nvSpPr>
        <p:spPr>
          <a:xfrm>
            <a:off x="282581" y="1742359"/>
            <a:ext cx="5232393" cy="4658442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9983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3247"/>
            <a:ext cx="12197255" cy="126125"/>
          </a:xfrm>
          <a:prstGeom prst="rect">
            <a:avLst/>
          </a:prstGeom>
          <a:solidFill>
            <a:srgbClr val="F2A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RespectAbility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2580" y="4383499"/>
            <a:ext cx="3232506" cy="143970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109156" y="3136410"/>
            <a:ext cx="8071553" cy="3718770"/>
          </a:xfrm>
          <a:prstGeom prst="rect">
            <a:avLst/>
          </a:prstGeom>
          <a:solidFill>
            <a:srgbClr val="F5F5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cxnSpLocks/>
          </p:cNvCxnSpPr>
          <p:nvPr userDrawn="1"/>
        </p:nvCxnSpPr>
        <p:spPr>
          <a:xfrm flipH="1">
            <a:off x="4073755" y="3136410"/>
            <a:ext cx="20896" cy="3709061"/>
          </a:xfrm>
          <a:prstGeom prst="straightConnector1">
            <a:avLst/>
          </a:prstGeom>
          <a:ln w="12700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521200" y="3204591"/>
            <a:ext cx="6451885" cy="523219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E8992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FOR MORE INFORMATION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21200" y="3866606"/>
            <a:ext cx="7294563" cy="258816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D83F51-DC01-FFF4-8CDA-9F5F9DDFF4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12713"/>
            <a:ext cx="12180888" cy="30241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56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text and pictur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45485" y="6359016"/>
            <a:ext cx="662152" cy="29144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6200000">
            <a:off x="-3378199" y="3375183"/>
            <a:ext cx="6868899" cy="114836"/>
          </a:xfrm>
          <a:prstGeom prst="rect">
            <a:avLst/>
          </a:prstGeom>
          <a:solidFill>
            <a:srgbClr val="F2A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14300" y="-10900"/>
            <a:ext cx="4547347" cy="68689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5109882" y="365125"/>
            <a:ext cx="6243918" cy="1325563"/>
          </a:xfrm>
        </p:spPr>
        <p:txBody>
          <a:bodyPr>
            <a:normAutofit/>
          </a:bodyPr>
          <a:lstStyle>
            <a:lvl1pPr>
              <a:defRPr sz="3000" b="1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5110163" y="2008188"/>
            <a:ext cx="6243637" cy="3944937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59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7232D-5205-69F4-0CB7-5EA00E17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796F2-6D67-1C52-EACE-9B193B12A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09A72-AA28-ACB5-FFA8-DB0BEF0D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E9E9-61A6-4563-9D19-361D82B4F13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B94D9-A4DA-B7A1-EA45-44437A102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3A014-B113-9E04-3BE5-51A20343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E929-B006-47E5-92D1-8021A965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1C81-ECAE-F3FE-3202-AF04F115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B6E06-779B-AB35-DD0C-9028B1542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B65A5-4F7D-8F02-A5EA-01C4D8968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E9E9-61A6-4563-9D19-361D82B4F13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3E15A-6072-4EDB-614D-9C2C4700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C9986-C461-B685-8383-E504E8E4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E929-B006-47E5-92D1-8021A965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424A2-74AC-EEE2-4EA9-BFC7E782F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3C918-847C-B8C6-A495-1196839AC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739BD-8740-C05B-3204-1DE5FBB52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CE7F5-C3F0-E421-FCCE-93EE3FAA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E9E9-61A6-4563-9D19-361D82B4F13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278F7-0540-8BF4-4C88-794FAB41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69793-2FBE-9C29-5A4C-1ABF4480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E929-B006-47E5-92D1-8021A965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3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9C786-ED71-B77E-5E67-9385AAA5A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BF10F-C2CA-94A6-E7EC-173C9B1FE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8A029-2FBB-B33F-9E65-306D357FC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A04A63-2F79-4E30-2CDE-0226C1782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C01E36-89E6-6329-36E4-885E620B8E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4349A5-1FB2-A88E-1E8D-A946EA354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E9E9-61A6-4563-9D19-361D82B4F13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EC0FEB-212C-68D2-DFB2-892346963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67B68-502B-4F53-8909-70F7EE13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E929-B006-47E5-92D1-8021A965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17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8F200-2F4B-EF10-1A19-3CFA95246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F09C3-44A6-8FB2-8DAE-E04A8180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E9E9-61A6-4563-9D19-361D82B4F13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5D44A-F523-A474-1D97-7ED6B7A42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40877-CFFD-5B6B-166E-B20D4B67E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E929-B006-47E5-92D1-8021A965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9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FC318-6D1A-2E5C-81D4-7587E3391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E9E9-61A6-4563-9D19-361D82B4F13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C80116-D775-7000-74E8-87FC60EB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E74BD-C115-8BC0-01CD-1F45BC76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E929-B006-47E5-92D1-8021A965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2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8742F-0365-90AE-1568-7D5C38F3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C777B-C76E-77A7-A9CF-2FE501087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D65E8-0552-47EB-5D80-9E63EE404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2FE89-E786-B5F7-FEF0-53EA99D4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E9E9-61A6-4563-9D19-361D82B4F13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BD7AB-6611-8909-9A80-788D83E87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8324F-70FB-D5C5-8BD1-482AB6C8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E929-B006-47E5-92D1-8021A965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7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7355-FA95-F657-9282-ACF381417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5816B7-7F09-4119-599C-BB50EC9EB8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613C7-FE72-9DDF-5673-45EF12706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50D02-3889-831E-AB2C-14D7C916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E9E9-61A6-4563-9D19-361D82B4F13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BFC64-0688-B016-C54D-D8C4462F9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E7915-CA2E-B711-2A30-24D55657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E929-B006-47E5-92D1-8021A965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53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1E5CD-3FE4-365A-D79B-F1739260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8519C-6165-9B5A-4046-6107D72D8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A4B63-2A12-7D11-E57B-6BA803DF1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4BE9E9-61A6-4563-9D19-361D82B4F13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B5F79-59E7-7DA3-D46E-D8612CE8C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962FA-7001-EAC5-C779-7451CC159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7EE929-B006-47E5-92D1-8021A965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respectability.org/2017/12/graciano-petersen/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www.respectability.org/2017/12/ariel-simm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inlanguage.gov/" TargetMode="External"/><Relationship Id="rId2" Type="http://schemas.openxmlformats.org/officeDocument/2006/relationships/hyperlink" Target="http://www.autisticadvocacy.org/resources/accessibility/easyread/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pectability.org/accessible-virtual-event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d2l.com/blog/closed-captioning-as-universal-design/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festfilm.com/audiodescriptio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pectability.org/speakers-bureau/topics/#philanthropy" TargetMode="External"/><Relationship Id="rId3" Type="http://schemas.openxmlformats.org/officeDocument/2006/relationships/hyperlink" Target="https://www.respectability.org/speakers-bureau/topics/#recruitment" TargetMode="External"/><Relationship Id="rId7" Type="http://schemas.openxmlformats.org/officeDocument/2006/relationships/hyperlink" Target="https://www.respectability.org/speakers-bureau/topics/#mentalhealth" TargetMode="External"/><Relationship Id="rId2" Type="http://schemas.openxmlformats.org/officeDocument/2006/relationships/hyperlink" Target="https://www.respectability.org/speakers-bureau/topics/#101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respectability.org/speakers-bureau/topics/#inaccessible" TargetMode="External"/><Relationship Id="rId5" Type="http://schemas.openxmlformats.org/officeDocument/2006/relationships/hyperlink" Target="https://www.respectability.org/speakers-bureau/topics/#events" TargetMode="External"/><Relationship Id="rId10" Type="http://schemas.openxmlformats.org/officeDocument/2006/relationships/image" Target="../media/image16.jpeg"/><Relationship Id="rId4" Type="http://schemas.openxmlformats.org/officeDocument/2006/relationships/hyperlink" Target="https://www.respectability.org/speakers-bureau/topics/#wiaorg" TargetMode="External"/><Relationship Id="rId9" Type="http://schemas.openxmlformats.org/officeDocument/2006/relationships/hyperlink" Target="mailto:JakeS@RespectAbility.or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pectability.org/accessibility-webinars/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ArielS@RespectAbility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hyperlink" Target="mailto:JakeS@Respectability.org" TargetMode="External"/><Relationship Id="rId4" Type="http://schemas.openxmlformats.org/officeDocument/2006/relationships/hyperlink" Target="mailto:GracianoP@RespectAbility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4703935" y="689386"/>
            <a:ext cx="7411864" cy="674512"/>
          </a:xfrm>
        </p:spPr>
        <p:txBody>
          <a:bodyPr>
            <a:normAutofit fontScale="90000"/>
          </a:bodyPr>
          <a:lstStyle/>
          <a:p>
            <a:pPr algn="l"/>
            <a:b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br>
              <a:rPr lang="en-US" sz="440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dirty="0">
                <a:solidFill>
                  <a:srgbClr val="242424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Accessibility and Universal Design for Legal Professionals </a:t>
            </a:r>
            <a:r>
              <a:rPr lang="en-US" sz="2000" dirty="0">
                <a:solidFill>
                  <a:srgbClr val="242424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  <a:endParaRPr lang="en-US" sz="440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9050C-69C8-3492-8A84-A090C7548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3935" y="1893427"/>
            <a:ext cx="7207624" cy="433659"/>
          </a:xfrm>
        </p:spPr>
        <p:txBody>
          <a:bodyPr/>
          <a:lstStyle/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NACDL | March 28, 2024</a:t>
            </a:r>
          </a:p>
        </p:txBody>
      </p:sp>
      <p:pic>
        <p:nvPicPr>
          <p:cNvPr id="1026" name="Picture 2" descr="RespectAbility Staff smiling together with the Hollywood sign in the distant background">
            <a:extLst>
              <a:ext uri="{FF2B5EF4-FFF2-40B4-BE49-F238E27FC236}">
                <a16:creationId xmlns:a16="http://schemas.microsoft.com/office/drawing/2014/main" id="{0BD3D8C8-66A6-25D7-C2FE-F4522D64E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00638"/>
            <a:ext cx="9753600" cy="390525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C9C24-4272-7173-F4EC-FB33214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Legal Considerations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84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Americans with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Disabilities Act (ADA)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018381" y="1742359"/>
            <a:ext cx="10155237" cy="4732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 II of the ADA</a:t>
            </a:r>
          </a:p>
          <a:p>
            <a:pPr lvl="1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entities, including the courts, court personnel, and court actors, including judges and </a:t>
            </a:r>
            <a:r>
              <a:rPr lang="en-US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attorneys</a:t>
            </a:r>
          </a:p>
          <a:p>
            <a:pPr lvl="1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 Coordinators</a:t>
            </a:r>
          </a:p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Anti-discrimination and reasonable modifications </a:t>
            </a:r>
          </a:p>
          <a:p>
            <a:pPr lvl="1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Overt, disparate impact, and failure to modify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2725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9882" y="227965"/>
            <a:ext cx="6243918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 I of the ADA</a:t>
            </a:r>
          </a:p>
        </p:txBody>
      </p:sp>
      <p:pic>
        <p:nvPicPr>
          <p:cNvPr id="7" name="Picture Placeholder 7" descr="A woman wearing a mask working at a desk">
            <a:extLst>
              <a:ext uri="{FF2B5EF4-FFF2-40B4-BE49-F238E27FC236}">
                <a16:creationId xmlns:a16="http://schemas.microsoft.com/office/drawing/2014/main" id="{390B2640-C8F2-F6EF-5E30-8BF3FD8CBA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4" b="5874"/>
          <a:stretch>
            <a:fillRect/>
          </a:stretch>
        </p:blipFill>
        <p:spPr>
          <a:xfrm rot="5400000">
            <a:off x="-1046163" y="1149350"/>
            <a:ext cx="6869113" cy="4546600"/>
          </a:xfrm>
        </p:spPr>
      </p:pic>
      <p:sp>
        <p:nvSpPr>
          <p:cNvPr id="5" name="TextBox 4"/>
          <p:cNvSpPr txBox="1"/>
          <p:nvPr/>
        </p:nvSpPr>
        <p:spPr>
          <a:xfrm>
            <a:off x="5752674" y="1461295"/>
            <a:ext cx="4752734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Employees with disabilities are entitled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reasonable accommodations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Arrow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841495" y="2773086"/>
            <a:ext cx="2350423" cy="5080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52674" y="2726334"/>
            <a:ext cx="6243917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Reasonable accommodations are </a:t>
            </a:r>
            <a:r>
              <a:rPr lang="en-US" sz="2400" b="1" i="0" dirty="0">
                <a:effectLst/>
                <a:latin typeface="+mj-lt"/>
              </a:rPr>
              <a:t>modifications or adjustments</a:t>
            </a:r>
            <a:r>
              <a:rPr lang="en-US" sz="2400" b="0" i="0" dirty="0">
                <a:effectLst/>
                <a:latin typeface="+mj-lt"/>
              </a:rPr>
              <a:t> to a job, the work environment, or the way things are usually done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" name="Straight Arrow Connector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841495" y="4293454"/>
            <a:ext cx="2350423" cy="5080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97829" y="4360705"/>
            <a:ext cx="5555971" cy="19389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mod</a:t>
            </a: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ifications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adjustments 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 disabled people perform the essential functions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their jobs and/or create equal opportunity in employment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E592C-988F-F154-7AA2-866196F89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BB54-1922-68D8-298E-63AC58D2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Rights and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FE30B-B039-0247-64A8-DF39349220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593476"/>
            <a:ext cx="10155237" cy="5123091"/>
          </a:xfrm>
        </p:spPr>
        <p:txBody>
          <a:bodyPr>
            <a:normAutofit lnSpcReduction="10000"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Rights</a:t>
            </a:r>
          </a:p>
          <a:p>
            <a:pPr lvl="1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communication</a:t>
            </a:r>
          </a:p>
          <a:p>
            <a:pPr lvl="1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to programs and services </a:t>
            </a:r>
          </a:p>
          <a:p>
            <a:pPr marL="457200" lvl="1" indent="0">
              <a:buNone/>
            </a:pP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buNone/>
            </a:pP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Responsibilities: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Anti-Discrimination</a:t>
            </a:r>
          </a:p>
          <a:p>
            <a:pPr lvl="1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Auxiliary aids and services</a:t>
            </a:r>
          </a:p>
          <a:p>
            <a:pPr lvl="1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Reasonable accommodations (or modifications)</a:t>
            </a:r>
          </a:p>
          <a:p>
            <a:endParaRPr lang="en-US" dirty="0"/>
          </a:p>
        </p:txBody>
      </p:sp>
      <p:sp>
        <p:nvSpPr>
          <p:cNvPr id="4" name="Arrow: Down 3" descr="Arrow from Rights to Responsibilities">
            <a:extLst>
              <a:ext uri="{FF2B5EF4-FFF2-40B4-BE49-F238E27FC236}">
                <a16:creationId xmlns:a16="http://schemas.microsoft.com/office/drawing/2014/main" id="{786DDCE3-3A93-5CC5-5B36-A518C3EA2CCB}"/>
              </a:ext>
            </a:extLst>
          </p:cNvPr>
          <p:cNvSpPr/>
          <p:nvPr/>
        </p:nvSpPr>
        <p:spPr>
          <a:xfrm>
            <a:off x="3307976" y="3177349"/>
            <a:ext cx="815532" cy="930727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41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6190-1AC8-4714-4022-018EFB08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Accommodations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F3EB4-E738-0547-FADA-5CFE07D15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926" y="1836627"/>
            <a:ext cx="6087280" cy="42291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programming will require participants to request reasonable accommodations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Individualized inquiry, taking into account personal preferences 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may require offering and securing technology or software</a:t>
            </a:r>
          </a:p>
        </p:txBody>
      </p:sp>
      <p:pic>
        <p:nvPicPr>
          <p:cNvPr id="4" name="Google Shape;222;p28" descr="Six people with visible and non-visible disabilities smile together in a hallway">
            <a:extLst>
              <a:ext uri="{FF2B5EF4-FFF2-40B4-BE49-F238E27FC236}">
                <a16:creationId xmlns:a16="http://schemas.microsoft.com/office/drawing/2014/main" id="{4C356BC3-7DA0-E283-C221-5654E3F287C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58396" y="2255802"/>
            <a:ext cx="5180826" cy="2914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934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C0EC26-C7B7-41B6-8090-A0F7E75AB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2" y="183589"/>
            <a:ext cx="6609230" cy="1325563"/>
          </a:xfrm>
        </p:spPr>
        <p:txBody>
          <a:bodyPr>
            <a:noAutofit/>
          </a:bodyPr>
          <a:lstStyle/>
          <a:p>
            <a:r>
              <a:rPr lang="en-US" sz="3200" b="1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Examples of Accommodations or Supports?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Placeholder 7" descr="RespectAbility Fellows outside in a parking lot, one of whom has a seeing eye dog">
            <a:extLst>
              <a:ext uri="{FF2B5EF4-FFF2-40B4-BE49-F238E27FC236}">
                <a16:creationId xmlns:a16="http://schemas.microsoft.com/office/drawing/2014/main" id="{DC803BA5-E73D-612D-3C49-68AD1AEEBA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2" r="7862"/>
          <a:stretch/>
        </p:blipFill>
        <p:spPr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65C408-75D5-497E-B324-8C119E1F18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9882" y="1415023"/>
            <a:ext cx="6243637" cy="5796459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Flexible working hours 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Scheduled or frequent breaks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Captioning or CART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Large-print materials 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ASL interpretation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Changes to team communication practices (i.e., using Zoom phone messaging over email)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Assistive technology/software 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Durable medical equipment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96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28576-0244-0A60-B492-6CE13724E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Accessibility for </a:t>
            </a:r>
            <a:r>
              <a:rPr lang="en-US" sz="3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Legal System Participants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E8120-7FF5-45DF-B347-33D7ADADB8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037" y="1660063"/>
            <a:ext cx="6180705" cy="464660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people must be informed and aware of their rights, and potential consequences in the criminal legal system</a:t>
            </a:r>
          </a:p>
          <a:p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order to make the process accessible for those with a variety of access needs: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sure all universal design principles are in place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Ascertain what other accommodations a person may need </a:t>
            </a:r>
          </a:p>
        </p:txBody>
      </p:sp>
      <p:pic>
        <p:nvPicPr>
          <p:cNvPr id="5" name="Picture 4" descr="Two people smiling in an office, one of whom is a man using a wheelchair">
            <a:extLst>
              <a:ext uri="{FF2B5EF4-FFF2-40B4-BE49-F238E27FC236}">
                <a16:creationId xmlns:a16="http://schemas.microsoft.com/office/drawing/2014/main" id="{D7288C35-357E-95AD-6A3C-9C2DF10B4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742" y="2210953"/>
            <a:ext cx="4935356" cy="30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67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3CD67-1D01-884B-8D7C-1FB15472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 in the Chat</a:t>
            </a:r>
            <a:r>
              <a:rPr lang="en-US" sz="4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4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things can you make 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accessible</a:t>
            </a:r>
            <a:r>
              <a:rPr lang="en-US" sz="4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77547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65DD-0BB2-D801-F511-75B1BAA3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Should Be Accessible?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8E5D3-8EBF-7F86-A12A-284729C777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742358"/>
            <a:ext cx="10155237" cy="465844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Everything!</a:t>
            </a:r>
          </a:p>
          <a:p>
            <a:pPr lvl="1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resources</a:t>
            </a:r>
          </a:p>
          <a:p>
            <a:pPr lvl="1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Print resources</a:t>
            </a:r>
          </a:p>
          <a:p>
            <a:pPr lvl="1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Communications and information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Processes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Meetings and events </a:t>
            </a:r>
          </a:p>
          <a:p>
            <a:pPr lvl="1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 and event materials </a:t>
            </a:r>
          </a:p>
          <a:p>
            <a:pPr lvl="1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Venues and physical spaces</a:t>
            </a:r>
          </a:p>
          <a:p>
            <a:pPr lvl="1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Virtual spaces </a:t>
            </a:r>
          </a:p>
        </p:txBody>
      </p:sp>
    </p:spTree>
    <p:extLst>
      <p:ext uri="{BB962C8B-B14F-4D97-AF65-F5344CB8AC3E}">
        <p14:creationId xmlns:p14="http://schemas.microsoft.com/office/powerpoint/2010/main" val="4268120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C9C24-4272-7173-F4EC-FB33214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Accessibility How-To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57D297-F3FB-43C3-A9A7-1D4ABF31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Facilitator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</p:txBody>
      </p:sp>
      <p:pic>
        <p:nvPicPr>
          <p:cNvPr id="1026" name="Picture 2" descr="Ariel Simms smiling headshot wearing glasses and a blazer">
            <a:extLst>
              <a:ext uri="{FF2B5EF4-FFF2-40B4-BE49-F238E27FC236}">
                <a16:creationId xmlns:a16="http://schemas.microsoft.com/office/drawing/2014/main" id="{6FA73972-BB07-FCAA-04D0-F92575B94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80" y="1981511"/>
            <a:ext cx="3246307" cy="324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6E5BF-DFA4-6E9F-11B4-1EEA15CCED30}"/>
              </a:ext>
            </a:extLst>
          </p:cNvPr>
          <p:cNvSpPr txBox="1"/>
          <p:nvPr/>
        </p:nvSpPr>
        <p:spPr>
          <a:xfrm>
            <a:off x="2307846" y="5602477"/>
            <a:ext cx="3071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Ariel Simms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(they/she), President &amp; CEO at RespectAbility</a:t>
            </a:r>
          </a:p>
        </p:txBody>
      </p:sp>
      <p:pic>
        <p:nvPicPr>
          <p:cNvPr id="1028" name="Picture 4" descr="Graciano Petersen smiling headshot">
            <a:extLst>
              <a:ext uri="{FF2B5EF4-FFF2-40B4-BE49-F238E27FC236}">
                <a16:creationId xmlns:a16="http://schemas.microsoft.com/office/drawing/2014/main" id="{A6265B93-78F9-66FB-D4D8-E2C94727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20" y="1981511"/>
            <a:ext cx="3246307" cy="324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24A6EE-382E-40E7-5CA8-35DCC7B1AA08}"/>
              </a:ext>
            </a:extLst>
          </p:cNvPr>
          <p:cNvSpPr txBox="1"/>
          <p:nvPr/>
        </p:nvSpPr>
        <p:spPr>
          <a:xfrm>
            <a:off x="6616298" y="5602477"/>
            <a:ext cx="3267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Graciano Petersen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(he/him), Senior Director of Talent, Culture and Training at RespectAbility</a:t>
            </a:r>
          </a:p>
        </p:txBody>
      </p:sp>
    </p:spTree>
    <p:extLst>
      <p:ext uri="{BB962C8B-B14F-4D97-AF65-F5344CB8AC3E}">
        <p14:creationId xmlns:p14="http://schemas.microsoft.com/office/powerpoint/2010/main" val="2354088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65DD-0BB2-D801-F511-75B1BAA3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Accessibility Formula</a:t>
            </a:r>
          </a:p>
        </p:txBody>
      </p:sp>
      <p:graphicFrame>
        <p:nvGraphicFramePr>
          <p:cNvPr id="3" name="Diagram 2" descr="Universal design + Individual accommodations = Access">
            <a:extLst>
              <a:ext uri="{FF2B5EF4-FFF2-40B4-BE49-F238E27FC236}">
                <a16:creationId xmlns:a16="http://schemas.microsoft.com/office/drawing/2014/main" id="{E6CF240B-1977-9C7C-7094-6ADE70405E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3907442"/>
              </p:ext>
            </p:extLst>
          </p:nvPr>
        </p:nvGraphicFramePr>
        <p:xfrm>
          <a:off x="121777" y="980312"/>
          <a:ext cx="11948446" cy="587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3490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BAF3-6E7B-36AF-B7B5-CD278179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 Design Principles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59AC5-5934-BF18-92D6-00B06CE834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8504" y="1774767"/>
            <a:ext cx="10155237" cy="4666361"/>
          </a:xfrm>
        </p:spPr>
        <p:txBody>
          <a:bodyPr/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Equitable Use</a:t>
            </a:r>
          </a:p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Flexibility in Use</a:t>
            </a:r>
          </a:p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 and Intuitive</a:t>
            </a:r>
          </a:p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Perceptible Information</a:t>
            </a:r>
          </a:p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Tolerance for an error</a:t>
            </a:r>
          </a:p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physical effort</a:t>
            </a:r>
          </a:p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Size and space for approach and use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77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399F-B456-263C-7054-A78758E12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 Accessibility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79168-B4F5-7051-B58D-609CB758CA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335024"/>
            <a:ext cx="10155237" cy="5381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ensure content is as accessible as possible, check content for the following:</a:t>
            </a:r>
          </a:p>
          <a:p>
            <a:pPr marL="0" indent="0">
              <a:buNone/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FLAC</a:t>
            </a:r>
          </a:p>
          <a:p>
            <a:pPr lvl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</a:t>
            </a:r>
          </a:p>
          <a:p>
            <a:pPr lvl="2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Always sans serif,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readable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size</a:t>
            </a:r>
          </a:p>
          <a:p>
            <a:pPr lvl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inks</a:t>
            </a:r>
          </a:p>
          <a:p>
            <a:pPr lvl="2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Embedded and descriptive</a:t>
            </a:r>
          </a:p>
          <a:p>
            <a:pPr lvl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ccessibility Checkers</a:t>
            </a:r>
          </a:p>
          <a:p>
            <a:pPr lvl="2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Flags major errors and also gives warnings and tips</a:t>
            </a:r>
          </a:p>
          <a:p>
            <a:pPr lvl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olor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Contrast/conveying information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01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65DD-0BB2-D801-F511-75B1BAA3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Plain Language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8E5D3-8EBF-7F86-A12A-284729C777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526242"/>
            <a:ext cx="10155237" cy="4995582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Communicating in a way that your audience can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 the first time</a:t>
            </a:r>
          </a:p>
          <a:p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general movement toward understandable information </a:t>
            </a:r>
          </a:p>
          <a:p>
            <a:pPr marL="0" indent="0">
              <a:buNone/>
            </a:pP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 </a:t>
            </a:r>
          </a:p>
          <a:p>
            <a:pPr lvl="1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Autistic Self Advocacy Network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www.PlainLanguage.gov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0505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65DD-0BB2-D801-F511-75B1BAA3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Principles of Plain Language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8E5D3-8EBF-7F86-A12A-284729C777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742358"/>
            <a:ext cx="10155237" cy="4593127"/>
          </a:xfrm>
        </p:spPr>
        <p:txBody>
          <a:bodyPr>
            <a:normAutofit fontScale="92500" lnSpcReduction="10000"/>
          </a:bodyPr>
          <a:lstStyle/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Well-organized/easy to follow main ideas </a:t>
            </a:r>
          </a:p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Speaks to the reader (“You”)</a:t>
            </a:r>
          </a:p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 voice </a:t>
            </a:r>
          </a:p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 tense </a:t>
            </a:r>
          </a:p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 sentences </a:t>
            </a:r>
          </a:p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Familiar words </a:t>
            </a:r>
          </a:p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lists and tables to simplify information</a:t>
            </a:r>
          </a:p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Images to enhance meaning </a:t>
            </a:r>
          </a:p>
        </p:txBody>
      </p:sp>
    </p:spTree>
    <p:extLst>
      <p:ext uri="{BB962C8B-B14F-4D97-AF65-F5344CB8AC3E}">
        <p14:creationId xmlns:p14="http://schemas.microsoft.com/office/powerpoint/2010/main" val="3546783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B058-8FB5-B926-8F71-2B86EF7E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Ensuring Accessible Programming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11399-3923-1A17-747A-13CADC1A0C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29" y="1466995"/>
            <a:ext cx="6485395" cy="52495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your first planning meeting, make sure to: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Confirm that all event locations are accessible.</a:t>
            </a:r>
          </a:p>
          <a:p>
            <a:pPr marL="800100"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sure that there are people in charge of accessibility checks with venues and online platforms.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it easy and comfortable for people to request accommodations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beforehand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include this phrase in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registration form: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143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2323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232333"/>
                </a:solidFill>
                <a:effectLst/>
                <a:highlight>
                  <a:srgbClr val="00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need any accommodations to </a:t>
            </a:r>
          </a:p>
          <a:p>
            <a:pPr marL="1143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232333"/>
                </a:solidFill>
                <a:effectLst/>
                <a:highlight>
                  <a:srgbClr val="00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participate in this event?”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FF00"/>
              </a:highligh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Offer and provide accommodations when requested </a:t>
            </a:r>
            <a:endParaRPr lang="en-US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Assign/provide contact information of whomever is responsible </a:t>
            </a: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for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accommodations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endParaRPr lang="en-US" dirty="0"/>
          </a:p>
        </p:txBody>
      </p:sp>
      <p:pic>
        <p:nvPicPr>
          <p:cNvPr id="4" name="Picture 2" descr="RespectAbility Staff and Fall 2022 Apprentices smile together on Zoom">
            <a:extLst>
              <a:ext uri="{FF2B5EF4-FFF2-40B4-BE49-F238E27FC236}">
                <a16:creationId xmlns:a16="http://schemas.microsoft.com/office/drawing/2014/main" id="{7040E363-44CD-36CC-158E-C457ADA1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25" y="2567404"/>
            <a:ext cx="5378042" cy="27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595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A0E76-FB3B-84ED-B6F5-48C2F0A7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In-Person Meetings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38C00-863F-6FC6-8901-EED916671A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32" y="1507274"/>
            <a:ext cx="5741239" cy="4861642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Audiovisual needs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Captioning/CART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ASL </a:t>
            </a:r>
            <a:r>
              <a:rPr lang="en-US" sz="2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Interpretation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 of table heights and seating options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Chair space/navigation for wheelchair/mobility aid users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Quiet room/sensory room – space for a break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 labels with ingredient</a:t>
            </a: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listed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Breaks</a:t>
            </a:r>
          </a:p>
          <a:p>
            <a:endParaRPr lang="en-US" dirty="0"/>
          </a:p>
        </p:txBody>
      </p:sp>
      <p:pic>
        <p:nvPicPr>
          <p:cNvPr id="5" name="Picture 14" descr="People using wheelchairs are independently accessing a buffet of food options that are low and close to the front" title="Eating">
            <a:extLst>
              <a:ext uri="{FF2B5EF4-FFF2-40B4-BE49-F238E27FC236}">
                <a16:creationId xmlns:a16="http://schemas.microsoft.com/office/drawing/2014/main" id="{703DF924-811C-B02A-9F4E-0C45EDA491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7086" y="1966471"/>
            <a:ext cx="5438695" cy="362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692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0591-0D00-1A26-8C14-812908584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Practices for Virtual Meetings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B6495-F865-F002-C83B-619F74C98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016" y="1516638"/>
            <a:ext cx="10660390" cy="4097509"/>
          </a:xfrm>
        </p:spPr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person should say their name every time they begin speaking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a general rule, any individual not speaking should be on mute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them an option to share thoughts if others are doing so verbally (chat box)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chat messages aloud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ASL interpreter video stays on the entire time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10-minute breaks every hour or so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47B835-0DEE-27CD-3AEF-0F303AB8D4A7}"/>
              </a:ext>
            </a:extLst>
          </p:cNvPr>
          <p:cNvSpPr txBox="1"/>
          <p:nvPr/>
        </p:nvSpPr>
        <p:spPr>
          <a:xfrm>
            <a:off x="926868" y="5752632"/>
            <a:ext cx="10278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www.respectability.org/accessible-virtual-events</a:t>
            </a:r>
            <a:endParaRPr lang="en-US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60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0591-0D00-1A26-8C14-812908584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Best Practices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B6495-F865-F002-C83B-619F74C98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5846" y="1546412"/>
            <a:ext cx="10828454" cy="5170156"/>
          </a:xfrm>
        </p:spPr>
        <p:txBody>
          <a:bodyPr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 materials in advance, including agendas, and notes/summary afterward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Presenting information in multiple ways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Audio description of visual information, including you!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Moderator/facilitator to help ensure full participation, including access check-ins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 considerations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Evaluate meetings and events/solicit feedback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Accessible transportation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Childcare considerations (for longer events/meetings)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plan/policy, including preferred access service providers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03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C9C24-4272-7173-F4EC-FB33214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Services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802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We Are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451" y="1829587"/>
            <a:ext cx="4471741" cy="3881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RespectAbility</a:t>
            </a:r>
            <a:r>
              <a:rPr lang="en-US" sz="2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a diverse, disability-led nonprofit. Our mission is to </a:t>
            </a:r>
            <a:r>
              <a:rPr lang="en-US" sz="2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fight stigmas and advance opportunities</a:t>
            </a:r>
            <a:r>
              <a:rPr lang="en-US" sz="2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people with disabilities can </a:t>
            </a:r>
            <a:r>
              <a:rPr lang="en-US" sz="2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participate</a:t>
            </a:r>
            <a:r>
              <a:rPr lang="en-US" sz="2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all aspects of community. </a:t>
            </a:r>
          </a:p>
        </p:txBody>
      </p:sp>
      <p:pic>
        <p:nvPicPr>
          <p:cNvPr id="11" name="Picture 11" descr="A group of people, with and without disabilities, behind a 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611" y="1829587"/>
            <a:ext cx="6694311" cy="403442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55CF9-C91E-352A-1B67-B160554F6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Access Realtime Translation (CART)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B1E93-AD18-468C-5FE8-64C6B48F75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88" y="1742358"/>
            <a:ext cx="5791204" cy="3276390"/>
          </a:xfrm>
        </p:spPr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 transcriber – third-party captioning service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names, proper nouns and technical vocabulary for more accurate captioning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be for platforms like Zoom or in-person on a separate screen or individual tablet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A group of people with and without disabilities seated around a table outside">
            <a:extLst>
              <a:ext uri="{FF2B5EF4-FFF2-40B4-BE49-F238E27FC236}">
                <a16:creationId xmlns:a16="http://schemas.microsoft.com/office/drawing/2014/main" id="{32BF983C-2290-C021-01E0-D511E741F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5684" y="1742358"/>
            <a:ext cx="4924594" cy="3276390"/>
          </a:xfrm>
          <a:prstGeom prst="rect">
            <a:avLst/>
          </a:prstGeom>
          <a:ln w="38100">
            <a:solidFill>
              <a:srgbClr val="EFAF3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464035-4230-E59B-1C43-D3C1D048E659}"/>
              </a:ext>
            </a:extLst>
          </p:cNvPr>
          <p:cNvSpPr txBox="1"/>
          <p:nvPr/>
        </p:nvSpPr>
        <p:spPr>
          <a:xfrm>
            <a:off x="1230416" y="5294111"/>
            <a:ext cx="91062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Note: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Automatic captions using Artificial Intelligence (AI), while improving, will have more errors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4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9D875-AB55-E14C-F465-CA6362AE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Benefits of Live Captioning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1C618-2E88-A3CF-4311-AF336B27AA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071" y="1742359"/>
            <a:ext cx="7213387" cy="460038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reatly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eases the cognitive load of a meeting or event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who are Deaf/Hard of Hearing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who have Learning Disabilities and slower processing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whose first language is not English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Everyone! – Universal Design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group of young people walking through a parking lot, one of whom is blind and has a guide dog">
            <a:extLst>
              <a:ext uri="{FF2B5EF4-FFF2-40B4-BE49-F238E27FC236}">
                <a16:creationId xmlns:a16="http://schemas.microsoft.com/office/drawing/2014/main" id="{96783182-0EAA-27D7-2E4B-693AC4E3D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086" y="1088571"/>
            <a:ext cx="3477917" cy="525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48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BB0CA-B9CC-15C3-047B-82290224E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Benefits of ASL Interpreters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A35C5-A5E9-8796-4797-F07A60F68B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742359"/>
            <a:ext cx="6456476" cy="4818098"/>
          </a:xfrm>
        </p:spPr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Deaf/hard of </a:t>
            </a:r>
            <a:r>
              <a:rPr lang="en-US" sz="3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earing individuals want to fully participate, ensure ASL interpreters for active participation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Note: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ASL and English are two different languages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 names of </a:t>
            </a:r>
            <a:r>
              <a:rPr lang="en-US" sz="3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materials ahead of time so interpreters can become familiar with the materials</a:t>
            </a:r>
          </a:p>
          <a:p>
            <a:endParaRPr lang="en-US" dirty="0"/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0C5DB4A1-0C53-38B7-5720-ADF79E4F55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Darby Leigh communicating using American Sign Language (ASL)">
            <a:extLst>
              <a:ext uri="{FF2B5EF4-FFF2-40B4-BE49-F238E27FC236}">
                <a16:creationId xmlns:a16="http://schemas.microsoft.com/office/drawing/2014/main" id="{23B1773D-9596-F3E9-6D56-B91D4F064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41" y="1742359"/>
            <a:ext cx="4094337" cy="4573207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80215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1697-F542-C73F-E84E-157BFBC9A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 Audio Description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27150-DE91-4BE4-A4EC-5A6C60463A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466996"/>
            <a:ext cx="10155237" cy="50817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Tahoma"/>
              </a:rPr>
              <a:t>Speaker should describe what is on screen (</a:t>
            </a:r>
            <a:r>
              <a:rPr lang="en-US" sz="3000" dirty="0">
                <a:latin typeface="Tahoma"/>
                <a:ea typeface="Tahoma"/>
                <a:cs typeface="Tahoma"/>
              </a:rPr>
              <a:t>PowerPoints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Tahoma"/>
              </a:rPr>
              <a:t> or other visual aids)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Tahoma"/>
              </a:rPr>
              <a:t>NOTE: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Tahoma"/>
              </a:rPr>
              <a:t> Even if you made the PPT accessible, people will not be able to use screen readers for the PPT being shown on screen (whether virtual or in-person) – s</a:t>
            </a:r>
            <a:r>
              <a:rPr lang="en-US" sz="3000" dirty="0">
                <a:latin typeface="Tahoma"/>
                <a:ea typeface="Tahoma"/>
                <a:cs typeface="Tahoma"/>
              </a:rPr>
              <a:t>end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Tahoma"/>
              </a:rPr>
              <a:t>copy </a:t>
            </a:r>
            <a:r>
              <a:rPr lang="en-US" sz="3000" dirty="0">
                <a:latin typeface="Tahoma"/>
                <a:ea typeface="Tahoma"/>
                <a:cs typeface="Tahoma"/>
              </a:rPr>
              <a:t>prior to event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Tahoma"/>
              </a:rPr>
              <a:t>. </a:t>
            </a:r>
            <a:endParaRPr lang="en-US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video clips do not include audio description, the speaker should explain the visuals prior to showing the video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Resource on audio description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848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656FDC-24A3-44BB-8520-D1BA527B5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Continue Your Disability Inclusion Journey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CC3431-8D3E-43EE-B01A-6BF2CBD0AD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746" y="1466996"/>
            <a:ext cx="5964310" cy="5014486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Continue your learning: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Disability 101: Ensuring Best Practices in Disability Inclusion</a:t>
            </a:r>
            <a:endParaRPr lang="en-US" sz="26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Best Practices: Recruitment and Retention</a:t>
            </a:r>
            <a:endParaRPr lang="en-US" sz="26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Creating a Welcoming, Inclusive and Accessible Organization</a:t>
            </a:r>
            <a:endParaRPr lang="en-US" sz="26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Ensuring Accessible In-Person and Virtual Events</a:t>
            </a:r>
            <a:endParaRPr lang="en-US" sz="2600" b="0" i="0" u="none" strike="noStrike" dirty="0">
              <a:solidFill>
                <a:srgbClr val="57428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Living with a Disability in an Inaccessible World</a:t>
            </a:r>
            <a:endParaRPr lang="en-US" sz="2600" b="0" i="0" u="none" strike="noStrike" dirty="0">
              <a:solidFill>
                <a:srgbClr val="57428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Mental Health &amp; Wellness in the Workplace</a:t>
            </a:r>
            <a:endParaRPr lang="en-US" sz="26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Disability Inclusion in Philanthropy</a:t>
            </a:r>
            <a:endParaRPr lang="en-US" sz="26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5113A-51B8-470E-BB90-801D1023F350}"/>
              </a:ext>
            </a:extLst>
          </p:cNvPr>
          <p:cNvSpPr txBox="1"/>
          <p:nvPr/>
        </p:nvSpPr>
        <p:spPr>
          <a:xfrm>
            <a:off x="6950143" y="4744675"/>
            <a:ext cx="484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JakeS@RespectAbility.org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more information</a:t>
            </a:r>
          </a:p>
        </p:txBody>
      </p:sp>
      <p:pic>
        <p:nvPicPr>
          <p:cNvPr id="2050" name="Picture 2" descr="headshots of eight diverse people with disabilities. logo for Disability Training &amp; Consulting bureau. Text: &quot;Nothing Without Us.&quot;">
            <a:extLst>
              <a:ext uri="{FF2B5EF4-FFF2-40B4-BE49-F238E27FC236}">
                <a16:creationId xmlns:a16="http://schemas.microsoft.com/office/drawing/2014/main" id="{4FAE36DB-5C19-84C0-ABF3-3BE79643A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593" y="1791668"/>
            <a:ext cx="5256666" cy="262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941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E0265-BF84-421A-98B2-3FE91A601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Equity and Access Webinar Series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009674-88AA-4827-9295-9A81B7D8E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78" y="1210780"/>
            <a:ext cx="10155237" cy="4229100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Disability 101</a:t>
            </a:r>
          </a:p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Disability History </a:t>
            </a:r>
          </a:p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Ensure Accessible Events </a:t>
            </a:r>
          </a:p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Recruit, Accommodate and Promote People with Disabilities for Paid Employment, Volunteer Leadership and Board Positions </a:t>
            </a:r>
          </a:p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Ensure A Welcoming Lexicon and Inclusive Storytelling</a:t>
            </a:r>
          </a:p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Ensure Accessible Websites, Social Media and Inclusive Photos </a:t>
            </a:r>
          </a:p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Premium Skills Workshop in Social Media Accessibility </a:t>
            </a:r>
          </a:p>
          <a:p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Ensure Legal Rights and Compliance Obligations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532F3-A44B-4BAB-BDBF-18DBBB87F803}"/>
              </a:ext>
            </a:extLst>
          </p:cNvPr>
          <p:cNvSpPr/>
          <p:nvPr/>
        </p:nvSpPr>
        <p:spPr>
          <a:xfrm>
            <a:off x="680716" y="4919008"/>
            <a:ext cx="108305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Watch Recordings, Download Transcripts and PowerPoints: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https://www.respectability.org/accessibility-webinars/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6442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MORE INFORMATION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21200" y="4021727"/>
            <a:ext cx="7294563" cy="258816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ibre Baskerville" panose="02000000000000000000"/>
              </a:rPr>
              <a:t>Ariel Simms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ibre Baskerville" panose="02000000000000000000"/>
              </a:rPr>
              <a:t>, President and Chief Executive Officer,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ibre Baskerville" panose="02000000000000000000"/>
                <a:hlinkClick r:id="rId3"/>
              </a:rPr>
              <a:t>ArielS@RespectAbility.org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ibre Baskerville" panose="02000000000000000000"/>
            </a:endParaRPr>
          </a:p>
          <a:p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Graciano Petersen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Senior Director of Talent, Culture and Training at RespectAbility: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GracianoP@RespectAbility.org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ibre Baskerville" panose="0200000000000000000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ibre Baskerville" panose="0200000000000000000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ibre Baskerville" panose="02000000000000000000"/>
              </a:rPr>
              <a:t>Jake Stimell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ibre Baskerville" panose="02000000000000000000"/>
              </a:rPr>
              <a:t>, Training &amp; Consulting Associate: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ibre Baskerville" panose="02000000000000000000"/>
                <a:hlinkClick r:id="rId5"/>
              </a:rPr>
              <a:t>JakeS@RespectAbility.org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ibre Baskerville" panose="02000000000000000000"/>
            </a:endParaRPr>
          </a:p>
          <a:p>
            <a:endParaRPr lang="en-US" dirty="0">
              <a:sym typeface="Libre Baskerville" panose="02000000000000000000"/>
            </a:endParaRPr>
          </a:p>
        </p:txBody>
      </p:sp>
      <p:pic>
        <p:nvPicPr>
          <p:cNvPr id="14" name="Picture Placeholder 13" descr="Three photos of people with disabilities at work and at events">
            <a:extLst>
              <a:ext uri="{FF2B5EF4-FFF2-40B4-BE49-F238E27FC236}">
                <a16:creationId xmlns:a16="http://schemas.microsoft.com/office/drawing/2014/main" id="{E148D850-FF7A-712B-0089-21EAF90A990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1" b="27931"/>
          <a:stretch/>
        </p:blipFill>
        <p:spPr>
          <a:xfrm>
            <a:off x="-161109" y="28249"/>
            <a:ext cx="12514217" cy="31069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7CCC-3B7A-7C3C-57E6-A340B75F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FD239-9AFA-BB0C-AE8F-CAA612C5E0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261" y="1441366"/>
            <a:ext cx="10973477" cy="5338243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the end of the session, legal professionals will be able to:</a:t>
            </a:r>
          </a:p>
          <a:p>
            <a:pPr marL="0" marR="0" lvl="0" indent="0" fontAlgn="base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sz="39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Explain the concept of accessibility, including legal requirements when working with disabled individuals   </a:t>
            </a:r>
          </a:p>
          <a:p>
            <a:pPr marL="457200" marR="0" lvl="0" indent="-45720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Articulate the basics of reasonable accommodations processes and general best practices  </a:t>
            </a:r>
          </a:p>
          <a:p>
            <a:pPr marL="457200" marR="0" lvl="0" indent="-45720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Describe key principles of universal design and plain language and apply them to various practices and approaches in legal settings  </a:t>
            </a:r>
          </a:p>
          <a:p>
            <a:pPr marL="457200" marR="0" lvl="0" indent="-45720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 5 actions to support accessibility and broader disability inclusion efforts, including in their office, agency, and/or firm practices   </a:t>
            </a:r>
          </a:p>
          <a:p>
            <a:pPr marL="457200" marR="0" lvl="0" indent="-45720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at least 3 resources that can support them in improving accessibility, including access needs for disabled individuals and clients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18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3CD67-1D01-884B-8D7C-1FB15472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 in the Chat</a:t>
            </a:r>
            <a:r>
              <a:rPr lang="en-US" sz="4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4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would you define 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accessibility</a:t>
            </a:r>
            <a:r>
              <a:rPr lang="en-US" sz="4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8240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C9C24-4272-7173-F4EC-FB33214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Accessibility from the Start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47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65DD-0BB2-D801-F511-75B1BAA3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Accessibility?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DD4F98B-22A0-A270-8925-4BF42C1E9F58}"/>
              </a:ext>
            </a:extLst>
          </p:cNvPr>
          <p:cNvSpPr txBox="1">
            <a:spLocks/>
          </p:cNvSpPr>
          <p:nvPr/>
        </p:nvSpPr>
        <p:spPr>
          <a:xfrm>
            <a:off x="932468" y="1718034"/>
            <a:ext cx="10515600" cy="4743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design, construction, development, and maintenance of facilities, IT, programs, and/or services so that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people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including people with disabilities, can fully and independently use them.</a:t>
            </a:r>
          </a:p>
          <a:p>
            <a:pPr marL="0"/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Ensuring your intended audience can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participate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and/or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 on the information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being shared.</a:t>
            </a:r>
          </a:p>
          <a:p>
            <a:pPr marL="0" indent="0"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benefits everyone.</a:t>
            </a:r>
          </a:p>
          <a:p>
            <a:pPr marL="0" indent="0"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3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EFEC1-BCA6-9D34-B0C9-2B1C87F27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Accessibility Is Important For All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9532D-952B-0035-C30F-39A08B94B2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667436"/>
            <a:ext cx="10155237" cy="47602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Curb cut phenomenon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20%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people in the U.S. are Deaf/Hard of Hearing; that is 48 million Americans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than 1 million people in the U.S. are blind and more than 12 million have low vision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than 5 million people in the U.S. are English language learners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Tahoma"/>
                <a:ea typeface="Tahoma"/>
                <a:cs typeface="Tahoma"/>
              </a:rPr>
              <a:t>It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Tahoma"/>
              </a:rPr>
              <a:t> is likely that more than 40 million Americans have a learning disability</a:t>
            </a:r>
            <a:r>
              <a:rPr lang="en-US" sz="3200" dirty="0">
                <a:latin typeface="Tahoma"/>
                <a:ea typeface="Tahoma"/>
                <a:cs typeface="Tahoma"/>
              </a:rPr>
              <a:t>, though many are undiagnosed or don't identify with the disability community</a:t>
            </a:r>
            <a:endParaRPr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226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4B727B-21CA-4A29-A231-2ED59301B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ahoma"/>
                <a:ea typeface="Tahoma"/>
                <a:cs typeface="Tahoma"/>
              </a:rPr>
              <a:t>Make </a:t>
            </a:r>
            <a:r>
              <a:rPr lang="en-US" sz="3600" dirty="0">
                <a:latin typeface="Tahoma"/>
                <a:ea typeface="Tahoma"/>
                <a:cs typeface="Tahoma"/>
              </a:rPr>
              <a:t>It Accessible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B049B6-B72B-47A3-AD44-C8C8B430814C}"/>
              </a:ext>
            </a:extLst>
          </p:cNvPr>
          <p:cNvSpPr/>
          <p:nvPr/>
        </p:nvSpPr>
        <p:spPr>
          <a:xfrm>
            <a:off x="640622" y="1247920"/>
            <a:ext cx="1091075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something is accessible, your target audience can: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Participate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 or take action</a:t>
            </a:r>
          </a:p>
          <a:p>
            <a:pPr lvl="1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types of access needs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Physical/mobility access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Sensory access (auditory, visual, olfactory, and environmental stimulation)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Cognitive access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access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including language considerations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50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1678</Words>
  <Application>Microsoft Office PowerPoint</Application>
  <PresentationFormat>Widescreen</PresentationFormat>
  <Paragraphs>243</Paragraphs>
  <Slides>36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   Accessibility and Universal Design for Legal Professionals  </vt:lpstr>
      <vt:lpstr>Today’s Facilitators</vt:lpstr>
      <vt:lpstr>Who We Are</vt:lpstr>
      <vt:lpstr>Today’s Learning Objectives</vt:lpstr>
      <vt:lpstr>Share in the Chat:  How would you define accessibility?</vt:lpstr>
      <vt:lpstr>Accessibility from the Start</vt:lpstr>
      <vt:lpstr>What is Accessibility?</vt:lpstr>
      <vt:lpstr>Accessibility Is Important For All</vt:lpstr>
      <vt:lpstr>Make It Accessible</vt:lpstr>
      <vt:lpstr>Legal Considerations</vt:lpstr>
      <vt:lpstr>The Americans with Disabilities Act (ADA)</vt:lpstr>
      <vt:lpstr>Title I of the ADA</vt:lpstr>
      <vt:lpstr>Rights and Responsibilities</vt:lpstr>
      <vt:lpstr>Accommodations</vt:lpstr>
      <vt:lpstr>What Are Examples of Accommodations or Supports?</vt:lpstr>
      <vt:lpstr>Accessibility for Legal System Participants</vt:lpstr>
      <vt:lpstr>Share in the Chat:  What things can you make accessible?</vt:lpstr>
      <vt:lpstr>What Should Be Accessible?</vt:lpstr>
      <vt:lpstr>Accessibility How-To</vt:lpstr>
      <vt:lpstr>Accessibility Formula</vt:lpstr>
      <vt:lpstr>Universal Design Principles</vt:lpstr>
      <vt:lpstr>Resource Accessibility</vt:lpstr>
      <vt:lpstr>Plain Language</vt:lpstr>
      <vt:lpstr>General Principles of Plain Language</vt:lpstr>
      <vt:lpstr>Ensuring Accessible Programming</vt:lpstr>
      <vt:lpstr>In-Person Meetings</vt:lpstr>
      <vt:lpstr>Best Practices for Virtual Meetings</vt:lpstr>
      <vt:lpstr>Additional Best Practices</vt:lpstr>
      <vt:lpstr>Access Services</vt:lpstr>
      <vt:lpstr>Communication Access Realtime Translation (CART)</vt:lpstr>
      <vt:lpstr>Benefits of Live Captioning</vt:lpstr>
      <vt:lpstr>Benefits of ASL Interpreters</vt:lpstr>
      <vt:lpstr>Live Audio Description</vt:lpstr>
      <vt:lpstr>Continue Your Disability Inclusion Journey </vt:lpstr>
      <vt:lpstr>Equity and Access Webinar Series</vt:lpstr>
      <vt:lpstr>FOR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Accessibility and Universal Design for Legal Professionals  </dc:title>
  <dc:creator>Jake Stimell</dc:creator>
  <cp:lastModifiedBy>Ariel Simms</cp:lastModifiedBy>
  <cp:revision>8</cp:revision>
  <dcterms:created xsi:type="dcterms:W3CDTF">2024-03-06T16:19:44Z</dcterms:created>
  <dcterms:modified xsi:type="dcterms:W3CDTF">2024-03-21T13:06:32Z</dcterms:modified>
</cp:coreProperties>
</file>