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4" r:id="rId1"/>
  </p:sldMasterIdLst>
  <p:notesMasterIdLst>
    <p:notesMasterId r:id="rId10"/>
  </p:notesMasterIdLst>
  <p:sldIdLst>
    <p:sldId id="278" r:id="rId2"/>
    <p:sldId id="307" r:id="rId3"/>
    <p:sldId id="309" r:id="rId4"/>
    <p:sldId id="286" r:id="rId5"/>
    <p:sldId id="311" r:id="rId6"/>
    <p:sldId id="281" r:id="rId7"/>
    <p:sldId id="280" r:id="rId8"/>
    <p:sldId id="30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902DFB6-E96A-4C39-AEE7-5BBD6110F750}">
          <p14:sldIdLst>
            <p14:sldId id="278"/>
            <p14:sldId id="307"/>
            <p14:sldId id="309"/>
            <p14:sldId id="286"/>
            <p14:sldId id="311"/>
            <p14:sldId id="281"/>
            <p14:sldId id="280"/>
            <p14:sldId id="3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1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18" autoAdjust="0"/>
    <p:restoredTop sz="96327" autoAdjust="0"/>
  </p:normalViewPr>
  <p:slideViewPr>
    <p:cSldViewPr snapToGrid="0">
      <p:cViewPr varScale="1">
        <p:scale>
          <a:sx n="123" d="100"/>
          <a:sy n="123" d="100"/>
        </p:scale>
        <p:origin x="4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258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08959-08FD-4226-8452-0E03E7022535}" type="datetimeFigureOut">
              <a:rPr lang="en-US" smtClean="0"/>
              <a:t>8/18/20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1B3B7-86EB-4ACE-8F80-CA02C6E9E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8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E50C5-6D78-3446-9E36-D333D27F3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DAD764-4EA8-A64A-BB9E-FC02708B8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26801-3147-9549-BE7C-79078E2F8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82AF-0150-4F1B-91D4-DFEEFCC450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C4C11-1585-D94B-A9CD-7C24CE8FD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375C5-BB3A-9442-A8AA-2F51346C4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944E-4698-4E64-8901-CF813538C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99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59CFB-7B20-1C43-AA88-C8C3CF0F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30C705-02D8-B24E-8F75-194EE0F2F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E4CB5-68EC-4E43-9F65-F6BB32524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82AF-0150-4F1B-91D4-DFEEFCC450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043FB-25CD-4A42-9BBD-3C03633A3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07339-94FD-F745-97EA-F16D9102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944E-4698-4E64-8901-CF813538C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30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24AF8F-0945-244E-8977-F421F2B467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F0C62A-F704-ED44-A360-DA719D78B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CA88C-C230-034A-A5FB-326970A84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82AF-0150-4F1B-91D4-DFEEFCC450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37FBA-5311-AA40-A0F0-9D5A2C038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DC98C-0919-1843-833B-B5464D001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944E-4698-4E64-8901-CF813538C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34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Onl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595166" y="6734890"/>
            <a:ext cx="596833" cy="123111"/>
          </a:xfrm>
          <a:prstGeom prst="rect">
            <a:avLst/>
          </a:prstGeom>
        </p:spPr>
        <p:txBody>
          <a:bodyPr wrap="square" lIns="0" tIns="0" rIns="18288" bIns="0" anchor="b">
            <a:spAutoFit/>
          </a:bodyPr>
          <a:lstStyle>
            <a:defPPr>
              <a:defRPr lang="en-US"/>
            </a:defPPr>
            <a:lvl1pPr algn="r">
              <a:defRPr sz="800">
                <a:solidFill>
                  <a:prstClr val="black"/>
                </a:solidFill>
                <a:latin typeface="Myriad Pro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fld id="{2D24919C-49BB-460B-A567-E823B72991F7}" type="slidenum">
              <a:rPr lang="en-US" sz="800">
                <a:latin typeface="Arial" pitchFamily="34" charset="0"/>
              </a:rPr>
              <a:pPr lvl="0"/>
              <a:t>‹#›</a:t>
            </a:fld>
            <a:endParaRPr lang="en-US" sz="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197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ark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evron 5"/>
          <p:cNvSpPr/>
          <p:nvPr userDrawn="1"/>
        </p:nvSpPr>
        <p:spPr>
          <a:xfrm>
            <a:off x="1906566" y="0"/>
            <a:ext cx="6858000" cy="6858000"/>
          </a:xfrm>
          <a:prstGeom prst="chevron">
            <a:avLst/>
          </a:prstGeom>
          <a:solidFill>
            <a:srgbClr val="545E6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 userDrawn="1"/>
        </p:nvSpPr>
        <p:spPr>
          <a:xfrm>
            <a:off x="5337120" y="0"/>
            <a:ext cx="6858000" cy="6858000"/>
          </a:xfrm>
          <a:prstGeom prst="chevron">
            <a:avLst/>
          </a:prstGeom>
          <a:solidFill>
            <a:srgbClr val="262B2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hu-HU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3821539" cy="5303762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5400" spc="-120" baseline="0">
                <a:solidFill>
                  <a:srgbClr val="CAA66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13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99A89-FCDE-5242-A0A9-F97B326C7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FAF97-9BF8-AF45-8454-9AA566A97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56870-5F4E-1046-B029-3DA576C57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82AF-0150-4F1B-91D4-DFEEFCC450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7CA21-6492-DE4B-8053-F1A1FB5BD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459EF-8DEF-124F-914B-52FD0AD75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944E-4698-4E64-8901-CF813538C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C2B64-FD61-DA42-8AA5-C0867ECE0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AEDFC-38CA-ED47-9EA6-66DD5DC0B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92895-0919-7543-9A38-0A2007401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82AF-0150-4F1B-91D4-DFEEFCC450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4DD91-5099-3E4A-9061-A37F5BA8F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7D3BA-8F99-404C-84AC-2DC69F099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944E-4698-4E64-8901-CF813538C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72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B9E00-7CD0-5D4C-9920-3AF3959B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984CA-27DE-2E41-878F-B4BA43393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D9932-A909-754E-89C2-612A942D1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D03CE-9E31-7144-829A-589FDCB1D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82AF-0150-4F1B-91D4-DFEEFCC450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DE57F-71FF-FF43-9945-CC134F1B3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A0AA8-BA62-3545-A505-9AA4E9FA1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944E-4698-4E64-8901-CF813538C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3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E4656-2AF2-6243-B891-322F882E8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0577B-94B2-444A-932E-59DE7B4BB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70D96-D530-F248-AEE3-BBD108ACA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B1815E-90C7-6D45-9610-307DD19A61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B8E2B6-0314-7C41-B439-EF8C7408D3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43A69F-8B0C-4749-B68B-AB5AB093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82AF-0150-4F1B-91D4-DFEEFCC450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A0C784-E004-2140-8ABE-F6ED3BFA5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55895A-A08B-CE46-A8AA-97ED00551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944E-4698-4E64-8901-CF813538C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5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E9B84-7AD2-EF47-A79E-1E982BA1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57A72-7C62-FE46-AECE-6EF1E50A2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82AF-0150-4F1B-91D4-DFEEFCC450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47ACDD-E095-864E-BA5D-090107EFC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64DD80-6896-7440-917E-A61D51B28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944E-4698-4E64-8901-CF813538C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2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3D8C29-7F1C-0840-AEB4-58BE1956F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82AF-0150-4F1B-91D4-DFEEFCC450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ED3C6-F59B-4F40-B0DC-42D047030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453C8-128E-B842-9B2D-94FC88B4E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944E-4698-4E64-8901-CF813538C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65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917F0-4EC0-F84C-BF6F-EE4CD9B45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85163-8B84-CE48-BC08-82A6DFF30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50CC52-90FD-DF4C-AB42-448005962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EFB68-58D3-EB4B-A9C0-0C233ABB6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82AF-0150-4F1B-91D4-DFEEFCC450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100E6-ADAC-AD49-AAAE-555E48873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F1EEC-B859-C64A-83A8-6D1CBDAA6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944E-4698-4E64-8901-CF813538C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745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8E1F2-0DEB-8B41-8B5C-1C1CD5B4C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1B296C-C4B6-D34A-B1B7-649C6217C6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3C4F17-3A97-1840-B237-7049D8AE0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6AEA9-A2EB-D64F-BEB4-CD25FBBB2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82AF-0150-4F1B-91D4-DFEEFCC450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1A516-39D6-5541-A2B5-88D0B7B93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9ACDC-E1E1-2A49-BEC7-D6688927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944E-4698-4E64-8901-CF813538C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66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D2A35A-B952-9749-96E2-24A300754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CA337-D0ED-6D46-8EEA-61679694B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C603C-BD39-544F-9831-1CC059F0D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082AF-0150-4F1B-91D4-DFEEFCC450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949BB-874E-AD45-BCCB-CA2B3A589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9F161-CC87-9E44-B727-3A2AB7BF1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7944E-4698-4E64-8901-CF813538C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6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5102" y="5063543"/>
            <a:ext cx="9569507" cy="1524000"/>
          </a:xfrm>
        </p:spPr>
        <p:txBody>
          <a:bodyPr>
            <a:noAutofit/>
          </a:bodyPr>
          <a:lstStyle/>
          <a:p>
            <a:br>
              <a:rPr lang="en-US" sz="4000" dirty="0"/>
            </a:br>
            <a:r>
              <a:rPr lang="en-US" sz="2000" dirty="0"/>
              <a:t>Policing the Police</a:t>
            </a:r>
            <a:br>
              <a:rPr lang="en-US" sz="2000" dirty="0"/>
            </a:br>
            <a:r>
              <a:rPr lang="en-US" sz="2000" dirty="0"/>
              <a:t>August 2020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924160-FFF1-D041-8E2B-66F8612C4B93}"/>
              </a:ext>
            </a:extLst>
          </p:cNvPr>
          <p:cNvSpPr/>
          <p:nvPr/>
        </p:nvSpPr>
        <p:spPr>
          <a:xfrm>
            <a:off x="2070375" y="1618656"/>
            <a:ext cx="767581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Gill Sans MT" panose="020B0502020104020203" pitchFamily="34" charset="77"/>
              </a:rPr>
              <a:t>Law Enforcement Accountability </a:t>
            </a:r>
          </a:p>
          <a:p>
            <a:pPr algn="ctr"/>
            <a:r>
              <a:rPr lang="en-US" sz="4400" dirty="0">
                <a:latin typeface="Gill Sans MT" panose="020B0502020104020203" pitchFamily="34" charset="77"/>
              </a:rPr>
              <a:t>Database Project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A1616D-61D6-FB4E-A6EF-5A5D1F3E31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001" y="3448594"/>
            <a:ext cx="1691710" cy="168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47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182" y="231010"/>
            <a:ext cx="6216732" cy="643431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47FE17F-BDFF-5D4C-BF28-2C091D358181}"/>
              </a:ext>
            </a:extLst>
          </p:cNvPr>
          <p:cNvGrpSpPr/>
          <p:nvPr/>
        </p:nvGrpSpPr>
        <p:grpSpPr>
          <a:xfrm>
            <a:off x="3166531" y="2806025"/>
            <a:ext cx="1907062" cy="3859303"/>
            <a:chOff x="3572581" y="2291272"/>
            <a:chExt cx="1998839" cy="419742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19309FB-3A6F-8741-A4FD-CD6D4C4537E2}"/>
                </a:ext>
              </a:extLst>
            </p:cNvPr>
            <p:cNvGrpSpPr/>
            <p:nvPr/>
          </p:nvGrpSpPr>
          <p:grpSpPr>
            <a:xfrm>
              <a:off x="3572581" y="2291272"/>
              <a:ext cx="1998839" cy="4197426"/>
              <a:chOff x="3572581" y="2291272"/>
              <a:chExt cx="1998839" cy="4197426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FDAFC4E3-4BA8-8944-B3AA-181CEEC60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2581" y="2291272"/>
                <a:ext cx="1998839" cy="4197426"/>
              </a:xfrm>
              <a:custGeom>
                <a:avLst/>
                <a:gdLst>
                  <a:gd name="T0" fmla="*/ 240 w 240"/>
                  <a:gd name="T1" fmla="*/ 470 h 504"/>
                  <a:gd name="T2" fmla="*/ 207 w 240"/>
                  <a:gd name="T3" fmla="*/ 504 h 504"/>
                  <a:gd name="T4" fmla="*/ 34 w 240"/>
                  <a:gd name="T5" fmla="*/ 504 h 504"/>
                  <a:gd name="T6" fmla="*/ 0 w 240"/>
                  <a:gd name="T7" fmla="*/ 470 h 504"/>
                  <a:gd name="T8" fmla="*/ 0 w 240"/>
                  <a:gd name="T9" fmla="*/ 34 h 504"/>
                  <a:gd name="T10" fmla="*/ 34 w 240"/>
                  <a:gd name="T11" fmla="*/ 0 h 504"/>
                  <a:gd name="T12" fmla="*/ 207 w 240"/>
                  <a:gd name="T13" fmla="*/ 0 h 504"/>
                  <a:gd name="T14" fmla="*/ 240 w 240"/>
                  <a:gd name="T15" fmla="*/ 34 h 504"/>
                  <a:gd name="T16" fmla="*/ 240 w 240"/>
                  <a:gd name="T17" fmla="*/ 47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0" h="504">
                    <a:moveTo>
                      <a:pt x="240" y="470"/>
                    </a:moveTo>
                    <a:cubicBezTo>
                      <a:pt x="240" y="489"/>
                      <a:pt x="225" y="504"/>
                      <a:pt x="207" y="504"/>
                    </a:cubicBezTo>
                    <a:cubicBezTo>
                      <a:pt x="34" y="504"/>
                      <a:pt x="34" y="504"/>
                      <a:pt x="34" y="504"/>
                    </a:cubicBezTo>
                    <a:cubicBezTo>
                      <a:pt x="15" y="504"/>
                      <a:pt x="0" y="489"/>
                      <a:pt x="0" y="47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15"/>
                      <a:pt x="15" y="0"/>
                      <a:pt x="34" y="0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225" y="0"/>
                      <a:pt x="240" y="15"/>
                      <a:pt x="240" y="34"/>
                    </a:cubicBezTo>
                    <a:lnTo>
                      <a:pt x="240" y="4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313CD036-5144-6140-A1E1-C7414AF3A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5318" y="2507217"/>
                <a:ext cx="341463" cy="41840"/>
              </a:xfrm>
              <a:custGeom>
                <a:avLst/>
                <a:gdLst>
                  <a:gd name="T0" fmla="*/ 38 w 41"/>
                  <a:gd name="T1" fmla="*/ 0 h 5"/>
                  <a:gd name="T2" fmla="*/ 3 w 41"/>
                  <a:gd name="T3" fmla="*/ 0 h 5"/>
                  <a:gd name="T4" fmla="*/ 0 w 41"/>
                  <a:gd name="T5" fmla="*/ 2 h 5"/>
                  <a:gd name="T6" fmla="*/ 3 w 41"/>
                  <a:gd name="T7" fmla="*/ 5 h 5"/>
                  <a:gd name="T8" fmla="*/ 38 w 41"/>
                  <a:gd name="T9" fmla="*/ 5 h 5"/>
                  <a:gd name="T10" fmla="*/ 41 w 41"/>
                  <a:gd name="T11" fmla="*/ 2 h 5"/>
                  <a:gd name="T12" fmla="*/ 38 w 4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">
                    <a:moveTo>
                      <a:pt x="3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0" y="5"/>
                      <a:pt x="41" y="4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605179D-9992-1749-B9F3-CD026DF91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1515" y="6074353"/>
                <a:ext cx="299624" cy="300973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CA1F7D4A-B96D-954A-BEBF-64A829A40F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13291" y="6166129"/>
                <a:ext cx="116071" cy="117421"/>
              </a:xfrm>
              <a:custGeom>
                <a:avLst/>
                <a:gdLst>
                  <a:gd name="T0" fmla="*/ 11 w 14"/>
                  <a:gd name="T1" fmla="*/ 14 h 14"/>
                  <a:gd name="T2" fmla="*/ 3 w 14"/>
                  <a:gd name="T3" fmla="*/ 14 h 14"/>
                  <a:gd name="T4" fmla="*/ 0 w 14"/>
                  <a:gd name="T5" fmla="*/ 11 h 14"/>
                  <a:gd name="T6" fmla="*/ 0 w 14"/>
                  <a:gd name="T7" fmla="*/ 3 h 14"/>
                  <a:gd name="T8" fmla="*/ 3 w 14"/>
                  <a:gd name="T9" fmla="*/ 0 h 14"/>
                  <a:gd name="T10" fmla="*/ 11 w 14"/>
                  <a:gd name="T11" fmla="*/ 0 h 14"/>
                  <a:gd name="T12" fmla="*/ 14 w 14"/>
                  <a:gd name="T13" fmla="*/ 3 h 14"/>
                  <a:gd name="T14" fmla="*/ 14 w 14"/>
                  <a:gd name="T15" fmla="*/ 11 h 14"/>
                  <a:gd name="T16" fmla="*/ 11 w 14"/>
                  <a:gd name="T17" fmla="*/ 14 h 14"/>
                  <a:gd name="T18" fmla="*/ 3 w 14"/>
                  <a:gd name="T19" fmla="*/ 1 h 14"/>
                  <a:gd name="T20" fmla="*/ 1 w 14"/>
                  <a:gd name="T21" fmla="*/ 3 h 14"/>
                  <a:gd name="T22" fmla="*/ 1 w 14"/>
                  <a:gd name="T23" fmla="*/ 11 h 14"/>
                  <a:gd name="T24" fmla="*/ 3 w 14"/>
                  <a:gd name="T25" fmla="*/ 13 h 14"/>
                  <a:gd name="T26" fmla="*/ 11 w 14"/>
                  <a:gd name="T27" fmla="*/ 13 h 14"/>
                  <a:gd name="T28" fmla="*/ 13 w 14"/>
                  <a:gd name="T29" fmla="*/ 11 h 14"/>
                  <a:gd name="T30" fmla="*/ 13 w 14"/>
                  <a:gd name="T31" fmla="*/ 3 h 14"/>
                  <a:gd name="T32" fmla="*/ 11 w 14"/>
                  <a:gd name="T33" fmla="*/ 1 h 14"/>
                  <a:gd name="T34" fmla="*/ 3 w 14"/>
                  <a:gd name="T35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14">
                    <a:moveTo>
                      <a:pt x="11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0" y="13"/>
                      <a:pt x="0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4" y="2"/>
                      <a:pt x="14" y="3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3"/>
                      <a:pt x="13" y="14"/>
                      <a:pt x="11" y="14"/>
                    </a:cubicBezTo>
                    <a:close/>
                    <a:moveTo>
                      <a:pt x="3" y="1"/>
                    </a:moveTo>
                    <a:cubicBezTo>
                      <a:pt x="2" y="1"/>
                      <a:pt x="1" y="2"/>
                      <a:pt x="1" y="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2" y="13"/>
                      <a:pt x="3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3"/>
                      <a:pt x="13" y="12"/>
                      <a:pt x="13" y="11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2" y="1"/>
                      <a:pt x="11" y="1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5F53D48-B1C2-C04A-82BE-27EE0D3A22C3}"/>
                </a:ext>
              </a:extLst>
            </p:cNvPr>
            <p:cNvGrpSpPr/>
            <p:nvPr/>
          </p:nvGrpSpPr>
          <p:grpSpPr>
            <a:xfrm>
              <a:off x="3662570" y="2758374"/>
              <a:ext cx="1803952" cy="3224326"/>
              <a:chOff x="5205389" y="1347018"/>
              <a:chExt cx="1803952" cy="3224326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7F5EEABF-0B43-E74B-B354-22DCCF8829F5}"/>
                  </a:ext>
                </a:extLst>
              </p:cNvPr>
              <p:cNvGrpSpPr/>
              <p:nvPr/>
            </p:nvGrpSpPr>
            <p:grpSpPr>
              <a:xfrm>
                <a:off x="5205389" y="1347018"/>
                <a:ext cx="1803952" cy="3224326"/>
                <a:chOff x="5205389" y="1347018"/>
                <a:chExt cx="1803952" cy="3224326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AE3C905-C7C7-024D-8302-CE874C7287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07176" y="1347018"/>
                  <a:ext cx="1802165" cy="322432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29CE6258-89FA-2545-889D-ED58917AE5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alphaModFix amt="33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179" r="12283" b="20646"/>
                <a:stretch/>
              </p:blipFill>
              <p:spPr>
                <a:xfrm>
                  <a:off x="5205389" y="1515164"/>
                  <a:ext cx="1798983" cy="3056180"/>
                </a:xfrm>
                <a:prstGeom prst="rect">
                  <a:avLst/>
                </a:prstGeom>
              </p:spPr>
            </p:pic>
          </p:grpSp>
          <p:sp>
            <p:nvSpPr>
              <p:cNvPr id="7" name="TextBox 33">
                <a:extLst>
                  <a:ext uri="{FF2B5EF4-FFF2-40B4-BE49-F238E27FC236}">
                    <a16:creationId xmlns:a16="http://schemas.microsoft.com/office/drawing/2014/main" id="{7453170F-F91A-BE44-9EAB-0E13046BA0CE}"/>
                  </a:ext>
                </a:extLst>
              </p:cNvPr>
              <p:cNvSpPr txBox="1"/>
              <p:nvPr/>
            </p:nvSpPr>
            <p:spPr>
              <a:xfrm>
                <a:off x="5751257" y="2822625"/>
                <a:ext cx="707246" cy="1107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0" rIns="91440" bIns="0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pPr algn="ctr"/>
                <a:r>
                  <a:rPr lang="en-US" sz="7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DB662B-0174-CA4C-9ED2-20EC5E557D46}"/>
              </a:ext>
            </a:extLst>
          </p:cNvPr>
          <p:cNvGrpSpPr/>
          <p:nvPr/>
        </p:nvGrpSpPr>
        <p:grpSpPr>
          <a:xfrm>
            <a:off x="3247647" y="3243341"/>
            <a:ext cx="1716910" cy="2944623"/>
            <a:chOff x="3816758" y="2917400"/>
            <a:chExt cx="1992527" cy="32936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810F20C-9343-C149-94CB-3059C55B4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758" y="2917401"/>
              <a:ext cx="1985046" cy="3293631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0EC568E-856A-5943-AC6F-73DE4F104F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59403" y="2917400"/>
              <a:ext cx="1949882" cy="3144884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A031B27-B414-3F4D-9893-53C1498C40EC}"/>
              </a:ext>
            </a:extLst>
          </p:cNvPr>
          <p:cNvSpPr txBox="1"/>
          <p:nvPr/>
        </p:nvSpPr>
        <p:spPr>
          <a:xfrm>
            <a:off x="645996" y="404462"/>
            <a:ext cx="34180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Legal Aid Society </a:t>
            </a:r>
          </a:p>
          <a:p>
            <a:pPr algn="ctr"/>
            <a:r>
              <a:rPr lang="en-US" sz="3600" dirty="0"/>
              <a:t>Database</a:t>
            </a:r>
          </a:p>
        </p:txBody>
      </p:sp>
    </p:spTree>
    <p:extLst>
      <p:ext uri="{BB962C8B-B14F-4D97-AF65-F5344CB8AC3E}">
        <p14:creationId xmlns:p14="http://schemas.microsoft.com/office/powerpoint/2010/main" val="3669034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E2CEC0-7C83-DF44-9311-6BF0C4BB2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Database Sources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6C94BD-3C72-114C-B544-C7074376C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 algn="ctr"/>
            <a:r>
              <a:rPr lang="en-US" dirty="0"/>
              <a:t>Publicly Sourced 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C3765A-BE12-414D-A809-2A7A74A169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Civil rights lawsuits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filed against police officers obtained through PACER, state court websites, and courthouses;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Media reports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about police misconduct tracked through news alerts, web scraping of local newspapers, and relationships with local reporters;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FOIA requests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for overtime data, decertification data, declined prosecutions, civil rights notices of claims and lawsuits, civilian complaints, use-of-force reports, and other jurisdiction-dependent public data;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Civilian complaint data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made through public sources like Open-Police Complaints or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Raheem.AI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Judicial decisions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available in legal databases like Westlaw and Bloomberg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B8C080-1FF1-C144-8D10-81E8782DB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pPr algn="ctr"/>
            <a:r>
              <a:rPr lang="en-US" dirty="0"/>
              <a:t>Work Product Data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7A466D-D8B4-FE4E-B106-4CDA0757442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1600" b="1" dirty="0"/>
              <a:t>Info obtained from lawyers and clients </a:t>
            </a:r>
            <a:r>
              <a:rPr lang="en-US" sz="1600" dirty="0"/>
              <a:t>about police officers &amp; actions of prosecutors</a:t>
            </a:r>
          </a:p>
          <a:p>
            <a:r>
              <a:rPr lang="en-US" sz="1600" b="1" dirty="0"/>
              <a:t>Info obtained by investigators</a:t>
            </a:r>
            <a:r>
              <a:rPr lang="en-US" sz="1600" dirty="0"/>
              <a:t>, including social media posts of police officers that are potentially useful as impeachment material;</a:t>
            </a:r>
          </a:p>
          <a:p>
            <a:r>
              <a:rPr lang="en-US" sz="1600" b="1" dirty="0"/>
              <a:t>Court disclosures </a:t>
            </a:r>
            <a:r>
              <a:rPr lang="en-US" sz="1600" dirty="0"/>
              <a:t>made about officer misconduct under protective orders</a:t>
            </a:r>
          </a:p>
          <a:p>
            <a:r>
              <a:rPr lang="en-US" sz="1600" b="1" dirty="0"/>
              <a:t>Internal disciplinary data </a:t>
            </a:r>
            <a:r>
              <a:rPr lang="en-US" sz="1600" dirty="0"/>
              <a:t>obtained via a subpoena</a:t>
            </a:r>
          </a:p>
          <a:p>
            <a:r>
              <a:rPr lang="en-US" sz="1600" b="1" dirty="0"/>
              <a:t>Judicial findings </a:t>
            </a:r>
            <a:r>
              <a:rPr lang="en-US" sz="1600" dirty="0"/>
              <a:t>that are not publicly reported;</a:t>
            </a:r>
          </a:p>
          <a:p>
            <a:r>
              <a:rPr lang="en-US" sz="1600" b="1" dirty="0"/>
              <a:t>Case dismissals </a:t>
            </a:r>
            <a:r>
              <a:rPr lang="en-US" sz="1600" dirty="0"/>
              <a:t>as a result of other types of police misconduct or inaccuracies</a:t>
            </a:r>
          </a:p>
          <a:p>
            <a:r>
              <a:rPr lang="en-US" sz="1600" b="1" dirty="0"/>
              <a:t>Arrest data </a:t>
            </a:r>
            <a:r>
              <a:rPr lang="en-US" sz="1600" dirty="0"/>
              <a:t>analyzed to identify suspicious patterns of arrests/dismissals.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29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" t="1" r="-63" b="25781"/>
          <a:stretch/>
        </p:blipFill>
        <p:spPr>
          <a:xfrm>
            <a:off x="1040816" y="1697853"/>
            <a:ext cx="5066521" cy="47949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122" y="218225"/>
            <a:ext cx="5534978" cy="621952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914400" y="110020"/>
            <a:ext cx="4643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+mj-lt"/>
              </a:rPr>
              <a:t>WWW.CAPSTAT.NYC</a:t>
            </a:r>
          </a:p>
        </p:txBody>
      </p:sp>
    </p:spTree>
    <p:extLst>
      <p:ext uri="{BB962C8B-B14F-4D97-AF65-F5344CB8AC3E}">
        <p14:creationId xmlns:p14="http://schemas.microsoft.com/office/powerpoint/2010/main" val="315232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F16167-4825-EA48-ABCB-C5A0FCF3D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18" y="512040"/>
            <a:ext cx="6451600" cy="5168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624283-5A9F-AB41-849C-9A55E53D4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390" y="933449"/>
            <a:ext cx="6226438" cy="453216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05367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8EB1E56-2027-A14C-A9CE-92273B3065B6}"/>
              </a:ext>
            </a:extLst>
          </p:cNvPr>
          <p:cNvSpPr/>
          <p:nvPr/>
        </p:nvSpPr>
        <p:spPr>
          <a:xfrm>
            <a:off x="1541253" y="6247130"/>
            <a:ext cx="7910692" cy="3064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Source: https://www.buzzfeednews.com/article/mikehayes/nypd-cops-lying-discipline-disrict-attorneys-prosecutors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86F5241-BCD2-B748-A229-AD502AC4D6AC}"/>
              </a:ext>
            </a:extLst>
          </p:cNvPr>
          <p:cNvGrpSpPr/>
          <p:nvPr/>
        </p:nvGrpSpPr>
        <p:grpSpPr>
          <a:xfrm>
            <a:off x="2669912" y="326611"/>
            <a:ext cx="5920522" cy="5787612"/>
            <a:chOff x="3689873" y="623945"/>
            <a:chExt cx="5271246" cy="515291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20148A5-4404-9241-A7BF-A41975D50EE5}"/>
                </a:ext>
              </a:extLst>
            </p:cNvPr>
            <p:cNvSpPr/>
            <p:nvPr/>
          </p:nvSpPr>
          <p:spPr>
            <a:xfrm>
              <a:off x="3689873" y="623945"/>
              <a:ext cx="5271246" cy="5152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12A2FAE-150F-B340-A2DD-4C2996AD05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43" t="7636" r="37227" b="74584"/>
            <a:stretch/>
          </p:blipFill>
          <p:spPr>
            <a:xfrm>
              <a:off x="3847034" y="742277"/>
              <a:ext cx="4956924" cy="96693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BA8001D-2172-1A47-A884-1E99406F40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0" t="2018" r="3460" b="5773"/>
            <a:stretch/>
          </p:blipFill>
          <p:spPr>
            <a:xfrm>
              <a:off x="3861362" y="1785768"/>
              <a:ext cx="4928268" cy="38082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905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23 -0.08935 L 3.54167E-6 0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55" y="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/>
          <p:cNvGrpSpPr/>
          <p:nvPr/>
        </p:nvGrpSpPr>
        <p:grpSpPr>
          <a:xfrm>
            <a:off x="5243478" y="4965056"/>
            <a:ext cx="1705044" cy="1705044"/>
            <a:chOff x="3719478" y="5125410"/>
            <a:chExt cx="1705044" cy="17050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8" name="Oval 67"/>
            <p:cNvSpPr/>
            <p:nvPr/>
          </p:nvSpPr>
          <p:spPr>
            <a:xfrm>
              <a:off x="3719478" y="5125410"/>
              <a:ext cx="1705044" cy="17050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843610" y="5182227"/>
              <a:ext cx="1456781" cy="8617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</a:rPr>
                <a:t>D.A.’s </a:t>
              </a:r>
            </a:p>
            <a:p>
              <a:pPr algn="ctr"/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</a:rPr>
                <a:t>Create</a:t>
              </a:r>
            </a:p>
            <a:p>
              <a:pPr algn="ctr"/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</a:rPr>
                <a:t>Database</a:t>
              </a:r>
              <a:endParaRPr lang="en-US" sz="1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4320300" y="6092744"/>
              <a:ext cx="503401" cy="576535"/>
              <a:chOff x="6253067" y="1054458"/>
              <a:chExt cx="759198" cy="869495"/>
            </a:xfrm>
          </p:grpSpPr>
          <p:sp>
            <p:nvSpPr>
              <p:cNvPr id="76" name="Freeform 5"/>
              <p:cNvSpPr>
                <a:spLocks/>
              </p:cNvSpPr>
              <p:nvPr/>
            </p:nvSpPr>
            <p:spPr bwMode="auto">
              <a:xfrm>
                <a:off x="6832730" y="1054458"/>
                <a:ext cx="179535" cy="180742"/>
              </a:xfrm>
              <a:custGeom>
                <a:avLst/>
                <a:gdLst>
                  <a:gd name="T0" fmla="*/ 21 w 130"/>
                  <a:gd name="T1" fmla="*/ 131 h 131"/>
                  <a:gd name="T2" fmla="*/ 130 w 130"/>
                  <a:gd name="T3" fmla="*/ 131 h 131"/>
                  <a:gd name="T4" fmla="*/ 130 w 130"/>
                  <a:gd name="T5" fmla="*/ 124 h 131"/>
                  <a:gd name="T6" fmla="*/ 5 w 130"/>
                  <a:gd name="T7" fmla="*/ 0 h 131"/>
                  <a:gd name="T8" fmla="*/ 0 w 130"/>
                  <a:gd name="T9" fmla="*/ 0 h 131"/>
                  <a:gd name="T10" fmla="*/ 0 w 130"/>
                  <a:gd name="T11" fmla="*/ 109 h 131"/>
                  <a:gd name="T12" fmla="*/ 21 w 130"/>
                  <a:gd name="T13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" h="131">
                    <a:moveTo>
                      <a:pt x="21" y="131"/>
                    </a:moveTo>
                    <a:cubicBezTo>
                      <a:pt x="130" y="131"/>
                      <a:pt x="130" y="131"/>
                      <a:pt x="130" y="131"/>
                    </a:cubicBezTo>
                    <a:cubicBezTo>
                      <a:pt x="130" y="124"/>
                      <a:pt x="130" y="124"/>
                      <a:pt x="130" y="124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21"/>
                      <a:pt x="9" y="131"/>
                      <a:pt x="21" y="13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6"/>
              <p:cNvSpPr>
                <a:spLocks noEditPoints="1"/>
              </p:cNvSpPr>
              <p:nvPr/>
            </p:nvSpPr>
            <p:spPr bwMode="auto">
              <a:xfrm>
                <a:off x="6253067" y="1580180"/>
                <a:ext cx="456887" cy="343773"/>
              </a:xfrm>
              <a:custGeom>
                <a:avLst/>
                <a:gdLst>
                  <a:gd name="T0" fmla="*/ 285 w 331"/>
                  <a:gd name="T1" fmla="*/ 144 h 249"/>
                  <a:gd name="T2" fmla="*/ 287 w 331"/>
                  <a:gd name="T3" fmla="*/ 131 h 249"/>
                  <a:gd name="T4" fmla="*/ 287 w 331"/>
                  <a:gd name="T5" fmla="*/ 34 h 249"/>
                  <a:gd name="T6" fmla="*/ 253 w 331"/>
                  <a:gd name="T7" fmla="*/ 0 h 249"/>
                  <a:gd name="T8" fmla="*/ 78 w 331"/>
                  <a:gd name="T9" fmla="*/ 0 h 249"/>
                  <a:gd name="T10" fmla="*/ 44 w 331"/>
                  <a:gd name="T11" fmla="*/ 34 h 249"/>
                  <a:gd name="T12" fmla="*/ 44 w 331"/>
                  <a:gd name="T13" fmla="*/ 131 h 249"/>
                  <a:gd name="T14" fmla="*/ 47 w 331"/>
                  <a:gd name="T15" fmla="*/ 145 h 249"/>
                  <a:gd name="T16" fmla="*/ 0 w 331"/>
                  <a:gd name="T17" fmla="*/ 210 h 249"/>
                  <a:gd name="T18" fmla="*/ 0 w 331"/>
                  <a:gd name="T19" fmla="*/ 215 h 249"/>
                  <a:gd name="T20" fmla="*/ 34 w 331"/>
                  <a:gd name="T21" fmla="*/ 249 h 249"/>
                  <a:gd name="T22" fmla="*/ 297 w 331"/>
                  <a:gd name="T23" fmla="*/ 249 h 249"/>
                  <a:gd name="T24" fmla="*/ 331 w 331"/>
                  <a:gd name="T25" fmla="*/ 215 h 249"/>
                  <a:gd name="T26" fmla="*/ 331 w 331"/>
                  <a:gd name="T27" fmla="*/ 210 h 249"/>
                  <a:gd name="T28" fmla="*/ 285 w 331"/>
                  <a:gd name="T29" fmla="*/ 144 h 249"/>
                  <a:gd name="T30" fmla="*/ 75 w 331"/>
                  <a:gd name="T31" fmla="*/ 34 h 249"/>
                  <a:gd name="T32" fmla="*/ 78 w 331"/>
                  <a:gd name="T33" fmla="*/ 31 h 249"/>
                  <a:gd name="T34" fmla="*/ 253 w 331"/>
                  <a:gd name="T35" fmla="*/ 31 h 249"/>
                  <a:gd name="T36" fmla="*/ 256 w 331"/>
                  <a:gd name="T37" fmla="*/ 34 h 249"/>
                  <a:gd name="T38" fmla="*/ 256 w 331"/>
                  <a:gd name="T39" fmla="*/ 131 h 249"/>
                  <a:gd name="T40" fmla="*/ 253 w 331"/>
                  <a:gd name="T41" fmla="*/ 134 h 249"/>
                  <a:gd name="T42" fmla="*/ 78 w 331"/>
                  <a:gd name="T43" fmla="*/ 134 h 249"/>
                  <a:gd name="T44" fmla="*/ 75 w 331"/>
                  <a:gd name="T45" fmla="*/ 131 h 249"/>
                  <a:gd name="T46" fmla="*/ 75 w 331"/>
                  <a:gd name="T47" fmla="*/ 34 h 249"/>
                  <a:gd name="T48" fmla="*/ 297 w 331"/>
                  <a:gd name="T49" fmla="*/ 218 h 249"/>
                  <a:gd name="T50" fmla="*/ 34 w 331"/>
                  <a:gd name="T51" fmla="*/ 218 h 249"/>
                  <a:gd name="T52" fmla="*/ 33 w 331"/>
                  <a:gd name="T53" fmla="*/ 218 h 249"/>
                  <a:gd name="T54" fmla="*/ 71 w 331"/>
                  <a:gd name="T55" fmla="*/ 165 h 249"/>
                  <a:gd name="T56" fmla="*/ 78 w 331"/>
                  <a:gd name="T57" fmla="*/ 165 h 249"/>
                  <a:gd name="T58" fmla="*/ 253 w 331"/>
                  <a:gd name="T59" fmla="*/ 165 h 249"/>
                  <a:gd name="T60" fmla="*/ 261 w 331"/>
                  <a:gd name="T61" fmla="*/ 164 h 249"/>
                  <a:gd name="T62" fmla="*/ 299 w 331"/>
                  <a:gd name="T63" fmla="*/ 218 h 249"/>
                  <a:gd name="T64" fmla="*/ 297 w 331"/>
                  <a:gd name="T65" fmla="*/ 218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1" h="249">
                    <a:moveTo>
                      <a:pt x="285" y="144"/>
                    </a:moveTo>
                    <a:cubicBezTo>
                      <a:pt x="286" y="140"/>
                      <a:pt x="287" y="136"/>
                      <a:pt x="287" y="131"/>
                    </a:cubicBezTo>
                    <a:cubicBezTo>
                      <a:pt x="287" y="34"/>
                      <a:pt x="287" y="34"/>
                      <a:pt x="287" y="34"/>
                    </a:cubicBezTo>
                    <a:cubicBezTo>
                      <a:pt x="287" y="15"/>
                      <a:pt x="272" y="0"/>
                      <a:pt x="253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60" y="0"/>
                      <a:pt x="44" y="15"/>
                      <a:pt x="44" y="34"/>
                    </a:cubicBezTo>
                    <a:cubicBezTo>
                      <a:pt x="44" y="131"/>
                      <a:pt x="44" y="131"/>
                      <a:pt x="44" y="131"/>
                    </a:cubicBezTo>
                    <a:cubicBezTo>
                      <a:pt x="44" y="136"/>
                      <a:pt x="46" y="141"/>
                      <a:pt x="47" y="145"/>
                    </a:cubicBezTo>
                    <a:cubicBezTo>
                      <a:pt x="0" y="210"/>
                      <a:pt x="0" y="210"/>
                      <a:pt x="0" y="210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34"/>
                      <a:pt x="15" y="249"/>
                      <a:pt x="34" y="249"/>
                    </a:cubicBezTo>
                    <a:cubicBezTo>
                      <a:pt x="297" y="249"/>
                      <a:pt x="297" y="249"/>
                      <a:pt x="297" y="249"/>
                    </a:cubicBezTo>
                    <a:cubicBezTo>
                      <a:pt x="316" y="249"/>
                      <a:pt x="331" y="234"/>
                      <a:pt x="331" y="215"/>
                    </a:cubicBezTo>
                    <a:cubicBezTo>
                      <a:pt x="331" y="210"/>
                      <a:pt x="331" y="210"/>
                      <a:pt x="331" y="210"/>
                    </a:cubicBezTo>
                    <a:lnTo>
                      <a:pt x="285" y="144"/>
                    </a:lnTo>
                    <a:close/>
                    <a:moveTo>
                      <a:pt x="75" y="34"/>
                    </a:moveTo>
                    <a:cubicBezTo>
                      <a:pt x="75" y="32"/>
                      <a:pt x="77" y="31"/>
                      <a:pt x="78" y="31"/>
                    </a:cubicBezTo>
                    <a:cubicBezTo>
                      <a:pt x="253" y="31"/>
                      <a:pt x="253" y="31"/>
                      <a:pt x="253" y="31"/>
                    </a:cubicBezTo>
                    <a:cubicBezTo>
                      <a:pt x="255" y="31"/>
                      <a:pt x="256" y="32"/>
                      <a:pt x="256" y="34"/>
                    </a:cubicBezTo>
                    <a:cubicBezTo>
                      <a:pt x="256" y="131"/>
                      <a:pt x="256" y="131"/>
                      <a:pt x="256" y="131"/>
                    </a:cubicBezTo>
                    <a:cubicBezTo>
                      <a:pt x="256" y="133"/>
                      <a:pt x="255" y="134"/>
                      <a:pt x="253" y="134"/>
                    </a:cubicBezTo>
                    <a:cubicBezTo>
                      <a:pt x="78" y="134"/>
                      <a:pt x="78" y="134"/>
                      <a:pt x="78" y="134"/>
                    </a:cubicBezTo>
                    <a:cubicBezTo>
                      <a:pt x="77" y="134"/>
                      <a:pt x="75" y="133"/>
                      <a:pt x="75" y="131"/>
                    </a:cubicBezTo>
                    <a:lnTo>
                      <a:pt x="75" y="34"/>
                    </a:lnTo>
                    <a:close/>
                    <a:moveTo>
                      <a:pt x="297" y="218"/>
                    </a:moveTo>
                    <a:cubicBezTo>
                      <a:pt x="34" y="218"/>
                      <a:pt x="34" y="218"/>
                      <a:pt x="34" y="218"/>
                    </a:cubicBezTo>
                    <a:cubicBezTo>
                      <a:pt x="33" y="218"/>
                      <a:pt x="33" y="218"/>
                      <a:pt x="33" y="218"/>
                    </a:cubicBezTo>
                    <a:cubicBezTo>
                      <a:pt x="71" y="165"/>
                      <a:pt x="71" y="165"/>
                      <a:pt x="71" y="165"/>
                    </a:cubicBezTo>
                    <a:cubicBezTo>
                      <a:pt x="74" y="165"/>
                      <a:pt x="76" y="165"/>
                      <a:pt x="78" y="165"/>
                    </a:cubicBezTo>
                    <a:cubicBezTo>
                      <a:pt x="253" y="165"/>
                      <a:pt x="253" y="165"/>
                      <a:pt x="253" y="165"/>
                    </a:cubicBezTo>
                    <a:cubicBezTo>
                      <a:pt x="256" y="165"/>
                      <a:pt x="258" y="165"/>
                      <a:pt x="261" y="164"/>
                    </a:cubicBezTo>
                    <a:cubicBezTo>
                      <a:pt x="299" y="218"/>
                      <a:pt x="299" y="218"/>
                      <a:pt x="299" y="218"/>
                    </a:cubicBezTo>
                    <a:cubicBezTo>
                      <a:pt x="298" y="218"/>
                      <a:pt x="298" y="218"/>
                      <a:pt x="297" y="218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7"/>
              <p:cNvSpPr>
                <a:spLocks/>
              </p:cNvSpPr>
              <p:nvPr/>
            </p:nvSpPr>
            <p:spPr bwMode="auto">
              <a:xfrm>
                <a:off x="6464201" y="1054458"/>
                <a:ext cx="548064" cy="727397"/>
              </a:xfrm>
              <a:custGeom>
                <a:avLst/>
                <a:gdLst>
                  <a:gd name="T0" fmla="*/ 288 w 397"/>
                  <a:gd name="T1" fmla="*/ 162 h 527"/>
                  <a:gd name="T2" fmla="*/ 236 w 397"/>
                  <a:gd name="T3" fmla="*/ 109 h 527"/>
                  <a:gd name="T4" fmla="*/ 236 w 397"/>
                  <a:gd name="T5" fmla="*/ 0 h 527"/>
                  <a:gd name="T6" fmla="*/ 38 w 397"/>
                  <a:gd name="T7" fmla="*/ 0 h 527"/>
                  <a:gd name="T8" fmla="*/ 0 w 397"/>
                  <a:gd name="T9" fmla="*/ 37 h 527"/>
                  <a:gd name="T10" fmla="*/ 0 w 397"/>
                  <a:gd name="T11" fmla="*/ 346 h 527"/>
                  <a:gd name="T12" fmla="*/ 121 w 397"/>
                  <a:gd name="T13" fmla="*/ 346 h 527"/>
                  <a:gd name="T14" fmla="*/ 139 w 397"/>
                  <a:gd name="T15" fmla="*/ 349 h 527"/>
                  <a:gd name="T16" fmla="*/ 194 w 397"/>
                  <a:gd name="T17" fmla="*/ 295 h 527"/>
                  <a:gd name="T18" fmla="*/ 162 w 397"/>
                  <a:gd name="T19" fmla="*/ 295 h 527"/>
                  <a:gd name="T20" fmla="*/ 143 w 397"/>
                  <a:gd name="T21" fmla="*/ 275 h 527"/>
                  <a:gd name="T22" fmla="*/ 162 w 397"/>
                  <a:gd name="T23" fmla="*/ 256 h 527"/>
                  <a:gd name="T24" fmla="*/ 240 w 397"/>
                  <a:gd name="T25" fmla="*/ 256 h 527"/>
                  <a:gd name="T26" fmla="*/ 260 w 397"/>
                  <a:gd name="T27" fmla="*/ 275 h 527"/>
                  <a:gd name="T28" fmla="*/ 260 w 397"/>
                  <a:gd name="T29" fmla="*/ 350 h 527"/>
                  <a:gd name="T30" fmla="*/ 240 w 397"/>
                  <a:gd name="T31" fmla="*/ 369 h 527"/>
                  <a:gd name="T32" fmla="*/ 221 w 397"/>
                  <a:gd name="T33" fmla="*/ 350 h 527"/>
                  <a:gd name="T34" fmla="*/ 221 w 397"/>
                  <a:gd name="T35" fmla="*/ 322 h 527"/>
                  <a:gd name="T36" fmla="*/ 168 w 397"/>
                  <a:gd name="T37" fmla="*/ 375 h 527"/>
                  <a:gd name="T38" fmla="*/ 174 w 397"/>
                  <a:gd name="T39" fmla="*/ 399 h 527"/>
                  <a:gd name="T40" fmla="*/ 174 w 397"/>
                  <a:gd name="T41" fmla="*/ 527 h 527"/>
                  <a:gd name="T42" fmla="*/ 360 w 397"/>
                  <a:gd name="T43" fmla="*/ 527 h 527"/>
                  <a:gd name="T44" fmla="*/ 397 w 397"/>
                  <a:gd name="T45" fmla="*/ 490 h 527"/>
                  <a:gd name="T46" fmla="*/ 397 w 397"/>
                  <a:gd name="T47" fmla="*/ 162 h 527"/>
                  <a:gd name="T48" fmla="*/ 288 w 397"/>
                  <a:gd name="T49" fmla="*/ 162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7" h="527">
                    <a:moveTo>
                      <a:pt x="288" y="162"/>
                    </a:moveTo>
                    <a:cubicBezTo>
                      <a:pt x="259" y="162"/>
                      <a:pt x="236" y="138"/>
                      <a:pt x="236" y="109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17" y="0"/>
                      <a:pt x="0" y="16"/>
                      <a:pt x="0" y="37"/>
                    </a:cubicBezTo>
                    <a:cubicBezTo>
                      <a:pt x="0" y="346"/>
                      <a:pt x="0" y="346"/>
                      <a:pt x="0" y="346"/>
                    </a:cubicBezTo>
                    <a:cubicBezTo>
                      <a:pt x="121" y="346"/>
                      <a:pt x="121" y="346"/>
                      <a:pt x="121" y="346"/>
                    </a:cubicBezTo>
                    <a:cubicBezTo>
                      <a:pt x="127" y="346"/>
                      <a:pt x="133" y="347"/>
                      <a:pt x="139" y="349"/>
                    </a:cubicBezTo>
                    <a:cubicBezTo>
                      <a:pt x="194" y="295"/>
                      <a:pt x="194" y="295"/>
                      <a:pt x="194" y="295"/>
                    </a:cubicBezTo>
                    <a:cubicBezTo>
                      <a:pt x="162" y="295"/>
                      <a:pt x="162" y="295"/>
                      <a:pt x="162" y="295"/>
                    </a:cubicBezTo>
                    <a:cubicBezTo>
                      <a:pt x="151" y="295"/>
                      <a:pt x="143" y="286"/>
                      <a:pt x="143" y="275"/>
                    </a:cubicBezTo>
                    <a:cubicBezTo>
                      <a:pt x="143" y="265"/>
                      <a:pt x="151" y="256"/>
                      <a:pt x="162" y="256"/>
                    </a:cubicBezTo>
                    <a:cubicBezTo>
                      <a:pt x="240" y="256"/>
                      <a:pt x="240" y="256"/>
                      <a:pt x="240" y="256"/>
                    </a:cubicBezTo>
                    <a:cubicBezTo>
                      <a:pt x="251" y="256"/>
                      <a:pt x="260" y="265"/>
                      <a:pt x="260" y="275"/>
                    </a:cubicBezTo>
                    <a:cubicBezTo>
                      <a:pt x="260" y="350"/>
                      <a:pt x="260" y="350"/>
                      <a:pt x="260" y="350"/>
                    </a:cubicBezTo>
                    <a:cubicBezTo>
                      <a:pt x="260" y="360"/>
                      <a:pt x="251" y="369"/>
                      <a:pt x="240" y="369"/>
                    </a:cubicBezTo>
                    <a:cubicBezTo>
                      <a:pt x="230" y="369"/>
                      <a:pt x="221" y="360"/>
                      <a:pt x="221" y="350"/>
                    </a:cubicBezTo>
                    <a:cubicBezTo>
                      <a:pt x="221" y="322"/>
                      <a:pt x="221" y="322"/>
                      <a:pt x="221" y="322"/>
                    </a:cubicBezTo>
                    <a:cubicBezTo>
                      <a:pt x="168" y="375"/>
                      <a:pt x="168" y="375"/>
                      <a:pt x="168" y="375"/>
                    </a:cubicBezTo>
                    <a:cubicBezTo>
                      <a:pt x="172" y="382"/>
                      <a:pt x="174" y="390"/>
                      <a:pt x="174" y="399"/>
                    </a:cubicBezTo>
                    <a:cubicBezTo>
                      <a:pt x="174" y="527"/>
                      <a:pt x="174" y="527"/>
                      <a:pt x="174" y="527"/>
                    </a:cubicBezTo>
                    <a:cubicBezTo>
                      <a:pt x="360" y="527"/>
                      <a:pt x="360" y="527"/>
                      <a:pt x="360" y="527"/>
                    </a:cubicBezTo>
                    <a:cubicBezTo>
                      <a:pt x="380" y="527"/>
                      <a:pt x="397" y="510"/>
                      <a:pt x="397" y="490"/>
                    </a:cubicBezTo>
                    <a:cubicBezTo>
                      <a:pt x="397" y="162"/>
                      <a:pt x="397" y="162"/>
                      <a:pt x="397" y="162"/>
                    </a:cubicBezTo>
                    <a:lnTo>
                      <a:pt x="288" y="16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33" name="Group 132"/>
          <p:cNvGrpSpPr/>
          <p:nvPr/>
        </p:nvGrpSpPr>
        <p:grpSpPr>
          <a:xfrm>
            <a:off x="8067954" y="3421786"/>
            <a:ext cx="1705044" cy="1705044"/>
            <a:chOff x="6556377" y="3242129"/>
            <a:chExt cx="1705044" cy="17050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8" name="Oval 57"/>
            <p:cNvSpPr/>
            <p:nvPr/>
          </p:nvSpPr>
          <p:spPr>
            <a:xfrm>
              <a:off x="6556377" y="3242129"/>
              <a:ext cx="1705044" cy="17050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684802" y="3286286"/>
              <a:ext cx="1456781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</a:rPr>
                <a:t>Use </a:t>
              </a:r>
            </a:p>
            <a:p>
              <a:pPr algn="ctr"/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</a:rPr>
                <a:t>P.O. Data </a:t>
              </a:r>
            </a:p>
            <a:p>
              <a:pPr algn="ctr"/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</a:rPr>
                <a:t>In Court</a:t>
              </a:r>
              <a:endParaRPr lang="en-US" sz="1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7032675" y="4123835"/>
              <a:ext cx="523502" cy="590168"/>
            </a:xfrm>
            <a:custGeom>
              <a:avLst/>
              <a:gdLst>
                <a:gd name="T0" fmla="*/ 1969 w 2052"/>
                <a:gd name="T1" fmla="*/ 1875 h 2314"/>
                <a:gd name="T2" fmla="*/ 1841 w 2052"/>
                <a:gd name="T3" fmla="*/ 1705 h 2314"/>
                <a:gd name="T4" fmla="*/ 1411 w 2052"/>
                <a:gd name="T5" fmla="*/ 1499 h 2314"/>
                <a:gd name="T6" fmla="*/ 1347 w 2052"/>
                <a:gd name="T7" fmla="*/ 1371 h 2314"/>
                <a:gd name="T8" fmla="*/ 1271 w 2052"/>
                <a:gd name="T9" fmla="*/ 1348 h 2314"/>
                <a:gd name="T10" fmla="*/ 1257 w 2052"/>
                <a:gd name="T11" fmla="*/ 1252 h 2314"/>
                <a:gd name="T12" fmla="*/ 1305 w 2052"/>
                <a:gd name="T13" fmla="*/ 1194 h 2314"/>
                <a:gd name="T14" fmla="*/ 1397 w 2052"/>
                <a:gd name="T15" fmla="*/ 991 h 2314"/>
                <a:gd name="T16" fmla="*/ 1443 w 2052"/>
                <a:gd name="T17" fmla="*/ 941 h 2314"/>
                <a:gd name="T18" fmla="*/ 1479 w 2052"/>
                <a:gd name="T19" fmla="*/ 757 h 2314"/>
                <a:gd name="T20" fmla="*/ 1438 w 2052"/>
                <a:gd name="T21" fmla="*/ 698 h 2314"/>
                <a:gd name="T22" fmla="*/ 1443 w 2052"/>
                <a:gd name="T23" fmla="*/ 629 h 2314"/>
                <a:gd name="T24" fmla="*/ 1553 w 2052"/>
                <a:gd name="T25" fmla="*/ 547 h 2314"/>
                <a:gd name="T26" fmla="*/ 1626 w 2052"/>
                <a:gd name="T27" fmla="*/ 451 h 2314"/>
                <a:gd name="T28" fmla="*/ 1527 w 2052"/>
                <a:gd name="T29" fmla="*/ 313 h 2314"/>
                <a:gd name="T30" fmla="*/ 1475 w 2052"/>
                <a:gd name="T31" fmla="*/ 135 h 2314"/>
                <a:gd name="T32" fmla="*/ 1282 w 2052"/>
                <a:gd name="T33" fmla="*/ 107 h 2314"/>
                <a:gd name="T34" fmla="*/ 1026 w 2052"/>
                <a:gd name="T35" fmla="*/ 0 h 2314"/>
                <a:gd name="T36" fmla="*/ 1026 w 2052"/>
                <a:gd name="T37" fmla="*/ 0 h 2314"/>
                <a:gd name="T38" fmla="*/ 1026 w 2052"/>
                <a:gd name="T39" fmla="*/ 0 h 2314"/>
                <a:gd name="T40" fmla="*/ 1026 w 2052"/>
                <a:gd name="T41" fmla="*/ 0 h 2314"/>
                <a:gd name="T42" fmla="*/ 1026 w 2052"/>
                <a:gd name="T43" fmla="*/ 0 h 2314"/>
                <a:gd name="T44" fmla="*/ 770 w 2052"/>
                <a:gd name="T45" fmla="*/ 107 h 2314"/>
                <a:gd name="T46" fmla="*/ 577 w 2052"/>
                <a:gd name="T47" fmla="*/ 135 h 2314"/>
                <a:gd name="T48" fmla="*/ 525 w 2052"/>
                <a:gd name="T49" fmla="*/ 313 h 2314"/>
                <a:gd name="T50" fmla="*/ 426 w 2052"/>
                <a:gd name="T51" fmla="*/ 451 h 2314"/>
                <a:gd name="T52" fmla="*/ 499 w 2052"/>
                <a:gd name="T53" fmla="*/ 547 h 2314"/>
                <a:gd name="T54" fmla="*/ 609 w 2052"/>
                <a:gd name="T55" fmla="*/ 629 h 2314"/>
                <a:gd name="T56" fmla="*/ 614 w 2052"/>
                <a:gd name="T57" fmla="*/ 698 h 2314"/>
                <a:gd name="T58" fmla="*/ 573 w 2052"/>
                <a:gd name="T59" fmla="*/ 757 h 2314"/>
                <a:gd name="T60" fmla="*/ 609 w 2052"/>
                <a:gd name="T61" fmla="*/ 941 h 2314"/>
                <a:gd name="T62" fmla="*/ 655 w 2052"/>
                <a:gd name="T63" fmla="*/ 991 h 2314"/>
                <a:gd name="T64" fmla="*/ 747 w 2052"/>
                <a:gd name="T65" fmla="*/ 1194 h 2314"/>
                <a:gd name="T66" fmla="*/ 795 w 2052"/>
                <a:gd name="T67" fmla="*/ 1252 h 2314"/>
                <a:gd name="T68" fmla="*/ 781 w 2052"/>
                <a:gd name="T69" fmla="*/ 1348 h 2314"/>
                <a:gd name="T70" fmla="*/ 705 w 2052"/>
                <a:gd name="T71" fmla="*/ 1371 h 2314"/>
                <a:gd name="T72" fmla="*/ 641 w 2052"/>
                <a:gd name="T73" fmla="*/ 1499 h 2314"/>
                <a:gd name="T74" fmla="*/ 211 w 2052"/>
                <a:gd name="T75" fmla="*/ 1705 h 2314"/>
                <a:gd name="T76" fmla="*/ 83 w 2052"/>
                <a:gd name="T77" fmla="*/ 1875 h 2314"/>
                <a:gd name="T78" fmla="*/ 0 w 2052"/>
                <a:gd name="T79" fmla="*/ 2314 h 2314"/>
                <a:gd name="T80" fmla="*/ 1026 w 2052"/>
                <a:gd name="T81" fmla="*/ 2314 h 2314"/>
                <a:gd name="T82" fmla="*/ 1026 w 2052"/>
                <a:gd name="T83" fmla="*/ 2314 h 2314"/>
                <a:gd name="T84" fmla="*/ 2052 w 2052"/>
                <a:gd name="T85" fmla="*/ 2314 h 2314"/>
                <a:gd name="T86" fmla="*/ 1969 w 2052"/>
                <a:gd name="T87" fmla="*/ 1875 h 2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52" h="2314">
                  <a:moveTo>
                    <a:pt x="1969" y="1875"/>
                  </a:moveTo>
                  <a:cubicBezTo>
                    <a:pt x="1841" y="1705"/>
                    <a:pt x="1841" y="1705"/>
                    <a:pt x="1841" y="1705"/>
                  </a:cubicBezTo>
                  <a:cubicBezTo>
                    <a:pt x="1823" y="1660"/>
                    <a:pt x="1411" y="1499"/>
                    <a:pt x="1411" y="1499"/>
                  </a:cubicBezTo>
                  <a:cubicBezTo>
                    <a:pt x="1347" y="1371"/>
                    <a:pt x="1347" y="1371"/>
                    <a:pt x="1347" y="1371"/>
                  </a:cubicBezTo>
                  <a:cubicBezTo>
                    <a:pt x="1271" y="1348"/>
                    <a:pt x="1271" y="1348"/>
                    <a:pt x="1271" y="1348"/>
                  </a:cubicBezTo>
                  <a:cubicBezTo>
                    <a:pt x="1257" y="1252"/>
                    <a:pt x="1257" y="1252"/>
                    <a:pt x="1257" y="1252"/>
                  </a:cubicBezTo>
                  <a:cubicBezTo>
                    <a:pt x="1257" y="1252"/>
                    <a:pt x="1296" y="1212"/>
                    <a:pt x="1305" y="1194"/>
                  </a:cubicBezTo>
                  <a:cubicBezTo>
                    <a:pt x="1315" y="1176"/>
                    <a:pt x="1397" y="991"/>
                    <a:pt x="1397" y="991"/>
                  </a:cubicBezTo>
                  <a:cubicBezTo>
                    <a:pt x="1397" y="991"/>
                    <a:pt x="1430" y="960"/>
                    <a:pt x="1443" y="941"/>
                  </a:cubicBezTo>
                  <a:cubicBezTo>
                    <a:pt x="1470" y="899"/>
                    <a:pt x="1493" y="817"/>
                    <a:pt x="1479" y="757"/>
                  </a:cubicBezTo>
                  <a:cubicBezTo>
                    <a:pt x="1471" y="719"/>
                    <a:pt x="1438" y="698"/>
                    <a:pt x="1438" y="698"/>
                  </a:cubicBezTo>
                  <a:cubicBezTo>
                    <a:pt x="1443" y="629"/>
                    <a:pt x="1443" y="629"/>
                    <a:pt x="1443" y="629"/>
                  </a:cubicBezTo>
                  <a:cubicBezTo>
                    <a:pt x="1443" y="629"/>
                    <a:pt x="1493" y="597"/>
                    <a:pt x="1553" y="547"/>
                  </a:cubicBezTo>
                  <a:cubicBezTo>
                    <a:pt x="1612" y="496"/>
                    <a:pt x="1626" y="451"/>
                    <a:pt x="1626" y="451"/>
                  </a:cubicBezTo>
                  <a:cubicBezTo>
                    <a:pt x="1626" y="451"/>
                    <a:pt x="1578" y="396"/>
                    <a:pt x="1527" y="313"/>
                  </a:cubicBezTo>
                  <a:cubicBezTo>
                    <a:pt x="1480" y="235"/>
                    <a:pt x="1475" y="135"/>
                    <a:pt x="1475" y="135"/>
                  </a:cubicBezTo>
                  <a:cubicBezTo>
                    <a:pt x="1475" y="135"/>
                    <a:pt x="1406" y="138"/>
                    <a:pt x="1282" y="107"/>
                  </a:cubicBezTo>
                  <a:cubicBezTo>
                    <a:pt x="1191" y="84"/>
                    <a:pt x="1026" y="0"/>
                    <a:pt x="1026" y="0"/>
                  </a:cubicBezTo>
                  <a:cubicBezTo>
                    <a:pt x="1026" y="0"/>
                    <a:pt x="1026" y="0"/>
                    <a:pt x="1026" y="0"/>
                  </a:cubicBezTo>
                  <a:cubicBezTo>
                    <a:pt x="1026" y="0"/>
                    <a:pt x="1026" y="0"/>
                    <a:pt x="1026" y="0"/>
                  </a:cubicBezTo>
                  <a:cubicBezTo>
                    <a:pt x="1026" y="0"/>
                    <a:pt x="1026" y="0"/>
                    <a:pt x="1026" y="0"/>
                  </a:cubicBezTo>
                  <a:cubicBezTo>
                    <a:pt x="1026" y="0"/>
                    <a:pt x="1026" y="0"/>
                    <a:pt x="1026" y="0"/>
                  </a:cubicBezTo>
                  <a:cubicBezTo>
                    <a:pt x="1026" y="0"/>
                    <a:pt x="861" y="84"/>
                    <a:pt x="770" y="107"/>
                  </a:cubicBezTo>
                  <a:cubicBezTo>
                    <a:pt x="646" y="138"/>
                    <a:pt x="577" y="135"/>
                    <a:pt x="577" y="135"/>
                  </a:cubicBezTo>
                  <a:cubicBezTo>
                    <a:pt x="577" y="135"/>
                    <a:pt x="572" y="235"/>
                    <a:pt x="525" y="313"/>
                  </a:cubicBezTo>
                  <a:cubicBezTo>
                    <a:pt x="474" y="396"/>
                    <a:pt x="426" y="451"/>
                    <a:pt x="426" y="451"/>
                  </a:cubicBezTo>
                  <a:cubicBezTo>
                    <a:pt x="426" y="451"/>
                    <a:pt x="440" y="496"/>
                    <a:pt x="499" y="547"/>
                  </a:cubicBezTo>
                  <a:cubicBezTo>
                    <a:pt x="559" y="597"/>
                    <a:pt x="609" y="629"/>
                    <a:pt x="609" y="629"/>
                  </a:cubicBezTo>
                  <a:cubicBezTo>
                    <a:pt x="614" y="698"/>
                    <a:pt x="614" y="698"/>
                    <a:pt x="614" y="698"/>
                  </a:cubicBezTo>
                  <a:cubicBezTo>
                    <a:pt x="614" y="698"/>
                    <a:pt x="581" y="719"/>
                    <a:pt x="573" y="757"/>
                  </a:cubicBezTo>
                  <a:cubicBezTo>
                    <a:pt x="559" y="817"/>
                    <a:pt x="582" y="899"/>
                    <a:pt x="609" y="941"/>
                  </a:cubicBezTo>
                  <a:cubicBezTo>
                    <a:pt x="622" y="960"/>
                    <a:pt x="655" y="991"/>
                    <a:pt x="655" y="991"/>
                  </a:cubicBezTo>
                  <a:cubicBezTo>
                    <a:pt x="655" y="991"/>
                    <a:pt x="737" y="1176"/>
                    <a:pt x="747" y="1194"/>
                  </a:cubicBezTo>
                  <a:cubicBezTo>
                    <a:pt x="756" y="1212"/>
                    <a:pt x="795" y="1252"/>
                    <a:pt x="795" y="1252"/>
                  </a:cubicBezTo>
                  <a:cubicBezTo>
                    <a:pt x="781" y="1348"/>
                    <a:pt x="781" y="1348"/>
                    <a:pt x="781" y="1348"/>
                  </a:cubicBezTo>
                  <a:cubicBezTo>
                    <a:pt x="705" y="1371"/>
                    <a:pt x="705" y="1371"/>
                    <a:pt x="705" y="1371"/>
                  </a:cubicBezTo>
                  <a:cubicBezTo>
                    <a:pt x="641" y="1499"/>
                    <a:pt x="641" y="1499"/>
                    <a:pt x="641" y="1499"/>
                  </a:cubicBezTo>
                  <a:cubicBezTo>
                    <a:pt x="641" y="1499"/>
                    <a:pt x="229" y="1660"/>
                    <a:pt x="211" y="1705"/>
                  </a:cubicBezTo>
                  <a:cubicBezTo>
                    <a:pt x="83" y="1875"/>
                    <a:pt x="83" y="1875"/>
                    <a:pt x="83" y="1875"/>
                  </a:cubicBezTo>
                  <a:cubicBezTo>
                    <a:pt x="0" y="2314"/>
                    <a:pt x="0" y="2314"/>
                    <a:pt x="0" y="2314"/>
                  </a:cubicBezTo>
                  <a:cubicBezTo>
                    <a:pt x="1026" y="2314"/>
                    <a:pt x="1026" y="2314"/>
                    <a:pt x="1026" y="2314"/>
                  </a:cubicBezTo>
                  <a:cubicBezTo>
                    <a:pt x="1026" y="2314"/>
                    <a:pt x="1026" y="2314"/>
                    <a:pt x="1026" y="2314"/>
                  </a:cubicBezTo>
                  <a:cubicBezTo>
                    <a:pt x="2052" y="2314"/>
                    <a:pt x="2052" y="2314"/>
                    <a:pt x="2052" y="2314"/>
                  </a:cubicBezTo>
                  <a:lnTo>
                    <a:pt x="1969" y="1875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7255355" y="4150884"/>
              <a:ext cx="78143" cy="90848"/>
            </a:xfrm>
            <a:custGeom>
              <a:avLst/>
              <a:gdLst>
                <a:gd name="T0" fmla="*/ 254 w 306"/>
                <a:gd name="T1" fmla="*/ 89 h 356"/>
                <a:gd name="T2" fmla="*/ 280 w 306"/>
                <a:gd name="T3" fmla="*/ 57 h 356"/>
                <a:gd name="T4" fmla="*/ 238 w 306"/>
                <a:gd name="T5" fmla="*/ 8 h 356"/>
                <a:gd name="T6" fmla="*/ 188 w 306"/>
                <a:gd name="T7" fmla="*/ 19 h 356"/>
                <a:gd name="T8" fmla="*/ 153 w 306"/>
                <a:gd name="T9" fmla="*/ 0 h 356"/>
                <a:gd name="T10" fmla="*/ 153 w 306"/>
                <a:gd name="T11" fmla="*/ 0 h 356"/>
                <a:gd name="T12" fmla="*/ 153 w 306"/>
                <a:gd name="T13" fmla="*/ 0 h 356"/>
                <a:gd name="T14" fmla="*/ 153 w 306"/>
                <a:gd name="T15" fmla="*/ 0 h 356"/>
                <a:gd name="T16" fmla="*/ 153 w 306"/>
                <a:gd name="T17" fmla="*/ 0 h 356"/>
                <a:gd name="T18" fmla="*/ 118 w 306"/>
                <a:gd name="T19" fmla="*/ 19 h 356"/>
                <a:gd name="T20" fmla="*/ 68 w 306"/>
                <a:gd name="T21" fmla="*/ 8 h 356"/>
                <a:gd name="T22" fmla="*/ 26 w 306"/>
                <a:gd name="T23" fmla="*/ 57 h 356"/>
                <a:gd name="T24" fmla="*/ 52 w 306"/>
                <a:gd name="T25" fmla="*/ 89 h 356"/>
                <a:gd name="T26" fmla="*/ 21 w 306"/>
                <a:gd name="T27" fmla="*/ 174 h 356"/>
                <a:gd name="T28" fmla="*/ 10 w 306"/>
                <a:gd name="T29" fmla="*/ 268 h 356"/>
                <a:gd name="T30" fmla="*/ 74 w 306"/>
                <a:gd name="T31" fmla="*/ 318 h 356"/>
                <a:gd name="T32" fmla="*/ 153 w 306"/>
                <a:gd name="T33" fmla="*/ 356 h 356"/>
                <a:gd name="T34" fmla="*/ 153 w 306"/>
                <a:gd name="T35" fmla="*/ 356 h 356"/>
                <a:gd name="T36" fmla="*/ 153 w 306"/>
                <a:gd name="T37" fmla="*/ 356 h 356"/>
                <a:gd name="T38" fmla="*/ 153 w 306"/>
                <a:gd name="T39" fmla="*/ 356 h 356"/>
                <a:gd name="T40" fmla="*/ 153 w 306"/>
                <a:gd name="T41" fmla="*/ 356 h 356"/>
                <a:gd name="T42" fmla="*/ 232 w 306"/>
                <a:gd name="T43" fmla="*/ 318 h 356"/>
                <a:gd name="T44" fmla="*/ 296 w 306"/>
                <a:gd name="T45" fmla="*/ 268 h 356"/>
                <a:gd name="T46" fmla="*/ 285 w 306"/>
                <a:gd name="T47" fmla="*/ 174 h 356"/>
                <a:gd name="T48" fmla="*/ 254 w 306"/>
                <a:gd name="T49" fmla="*/ 8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6" h="356">
                  <a:moveTo>
                    <a:pt x="254" y="89"/>
                  </a:moveTo>
                  <a:cubicBezTo>
                    <a:pt x="258" y="71"/>
                    <a:pt x="280" y="57"/>
                    <a:pt x="280" y="57"/>
                  </a:cubicBezTo>
                  <a:cubicBezTo>
                    <a:pt x="238" y="8"/>
                    <a:pt x="238" y="8"/>
                    <a:pt x="238" y="8"/>
                  </a:cubicBezTo>
                  <a:cubicBezTo>
                    <a:pt x="238" y="8"/>
                    <a:pt x="211" y="21"/>
                    <a:pt x="188" y="19"/>
                  </a:cubicBezTo>
                  <a:cubicBezTo>
                    <a:pt x="165" y="17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41" y="17"/>
                    <a:pt x="118" y="19"/>
                  </a:cubicBezTo>
                  <a:cubicBezTo>
                    <a:pt x="95" y="21"/>
                    <a:pt x="68" y="8"/>
                    <a:pt x="68" y="8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48" y="71"/>
                    <a:pt x="52" y="89"/>
                  </a:cubicBezTo>
                  <a:cubicBezTo>
                    <a:pt x="57" y="117"/>
                    <a:pt x="40" y="135"/>
                    <a:pt x="21" y="174"/>
                  </a:cubicBezTo>
                  <a:cubicBezTo>
                    <a:pt x="9" y="199"/>
                    <a:pt x="0" y="238"/>
                    <a:pt x="10" y="268"/>
                  </a:cubicBezTo>
                  <a:cubicBezTo>
                    <a:pt x="18" y="296"/>
                    <a:pt x="42" y="305"/>
                    <a:pt x="74" y="318"/>
                  </a:cubicBezTo>
                  <a:cubicBezTo>
                    <a:pt x="116" y="335"/>
                    <a:pt x="153" y="356"/>
                    <a:pt x="153" y="356"/>
                  </a:cubicBezTo>
                  <a:cubicBezTo>
                    <a:pt x="153" y="356"/>
                    <a:pt x="153" y="356"/>
                    <a:pt x="153" y="356"/>
                  </a:cubicBezTo>
                  <a:cubicBezTo>
                    <a:pt x="153" y="356"/>
                    <a:pt x="153" y="356"/>
                    <a:pt x="153" y="356"/>
                  </a:cubicBezTo>
                  <a:cubicBezTo>
                    <a:pt x="153" y="356"/>
                    <a:pt x="153" y="356"/>
                    <a:pt x="153" y="356"/>
                  </a:cubicBezTo>
                  <a:cubicBezTo>
                    <a:pt x="153" y="356"/>
                    <a:pt x="153" y="356"/>
                    <a:pt x="153" y="356"/>
                  </a:cubicBezTo>
                  <a:cubicBezTo>
                    <a:pt x="153" y="356"/>
                    <a:pt x="190" y="335"/>
                    <a:pt x="232" y="318"/>
                  </a:cubicBezTo>
                  <a:cubicBezTo>
                    <a:pt x="264" y="305"/>
                    <a:pt x="288" y="296"/>
                    <a:pt x="296" y="268"/>
                  </a:cubicBezTo>
                  <a:cubicBezTo>
                    <a:pt x="306" y="238"/>
                    <a:pt x="297" y="199"/>
                    <a:pt x="285" y="174"/>
                  </a:cubicBezTo>
                  <a:cubicBezTo>
                    <a:pt x="266" y="135"/>
                    <a:pt x="249" y="117"/>
                    <a:pt x="254" y="8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7363006" y="4574521"/>
              <a:ext cx="66940" cy="77460"/>
            </a:xfrm>
            <a:custGeom>
              <a:avLst/>
              <a:gdLst>
                <a:gd name="T0" fmla="*/ 218 w 262"/>
                <a:gd name="T1" fmla="*/ 76 h 304"/>
                <a:gd name="T2" fmla="*/ 239 w 262"/>
                <a:gd name="T3" fmla="*/ 49 h 304"/>
                <a:gd name="T4" fmla="*/ 204 w 262"/>
                <a:gd name="T5" fmla="*/ 6 h 304"/>
                <a:gd name="T6" fmla="*/ 161 w 262"/>
                <a:gd name="T7" fmla="*/ 16 h 304"/>
                <a:gd name="T8" fmla="*/ 131 w 262"/>
                <a:gd name="T9" fmla="*/ 0 h 304"/>
                <a:gd name="T10" fmla="*/ 131 w 262"/>
                <a:gd name="T11" fmla="*/ 0 h 304"/>
                <a:gd name="T12" fmla="*/ 131 w 262"/>
                <a:gd name="T13" fmla="*/ 0 h 304"/>
                <a:gd name="T14" fmla="*/ 131 w 262"/>
                <a:gd name="T15" fmla="*/ 0 h 304"/>
                <a:gd name="T16" fmla="*/ 131 w 262"/>
                <a:gd name="T17" fmla="*/ 0 h 304"/>
                <a:gd name="T18" fmla="*/ 101 w 262"/>
                <a:gd name="T19" fmla="*/ 16 h 304"/>
                <a:gd name="T20" fmla="*/ 58 w 262"/>
                <a:gd name="T21" fmla="*/ 6 h 304"/>
                <a:gd name="T22" fmla="*/ 23 w 262"/>
                <a:gd name="T23" fmla="*/ 49 h 304"/>
                <a:gd name="T24" fmla="*/ 44 w 262"/>
                <a:gd name="T25" fmla="*/ 76 h 304"/>
                <a:gd name="T26" fmla="*/ 18 w 262"/>
                <a:gd name="T27" fmla="*/ 149 h 304"/>
                <a:gd name="T28" fmla="*/ 8 w 262"/>
                <a:gd name="T29" fmla="*/ 229 h 304"/>
                <a:gd name="T30" fmla="*/ 63 w 262"/>
                <a:gd name="T31" fmla="*/ 272 h 304"/>
                <a:gd name="T32" fmla="*/ 131 w 262"/>
                <a:gd name="T33" fmla="*/ 304 h 304"/>
                <a:gd name="T34" fmla="*/ 131 w 262"/>
                <a:gd name="T35" fmla="*/ 304 h 304"/>
                <a:gd name="T36" fmla="*/ 131 w 262"/>
                <a:gd name="T37" fmla="*/ 304 h 304"/>
                <a:gd name="T38" fmla="*/ 131 w 262"/>
                <a:gd name="T39" fmla="*/ 304 h 304"/>
                <a:gd name="T40" fmla="*/ 131 w 262"/>
                <a:gd name="T41" fmla="*/ 304 h 304"/>
                <a:gd name="T42" fmla="*/ 199 w 262"/>
                <a:gd name="T43" fmla="*/ 272 h 304"/>
                <a:gd name="T44" fmla="*/ 254 w 262"/>
                <a:gd name="T45" fmla="*/ 229 h 304"/>
                <a:gd name="T46" fmla="*/ 244 w 262"/>
                <a:gd name="T47" fmla="*/ 149 h 304"/>
                <a:gd name="T48" fmla="*/ 218 w 262"/>
                <a:gd name="T49" fmla="*/ 7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2" h="304">
                  <a:moveTo>
                    <a:pt x="218" y="76"/>
                  </a:moveTo>
                  <a:cubicBezTo>
                    <a:pt x="221" y="61"/>
                    <a:pt x="239" y="49"/>
                    <a:pt x="239" y="49"/>
                  </a:cubicBezTo>
                  <a:cubicBezTo>
                    <a:pt x="204" y="6"/>
                    <a:pt x="204" y="6"/>
                    <a:pt x="204" y="6"/>
                  </a:cubicBezTo>
                  <a:cubicBezTo>
                    <a:pt x="204" y="6"/>
                    <a:pt x="181" y="18"/>
                    <a:pt x="161" y="16"/>
                  </a:cubicBezTo>
                  <a:cubicBezTo>
                    <a:pt x="141" y="14"/>
                    <a:pt x="131" y="0"/>
                    <a:pt x="131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0"/>
                    <a:pt x="121" y="14"/>
                    <a:pt x="101" y="16"/>
                  </a:cubicBezTo>
                  <a:cubicBezTo>
                    <a:pt x="81" y="18"/>
                    <a:pt x="58" y="6"/>
                    <a:pt x="58" y="6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42" y="61"/>
                    <a:pt x="44" y="76"/>
                  </a:cubicBezTo>
                  <a:cubicBezTo>
                    <a:pt x="49" y="100"/>
                    <a:pt x="34" y="116"/>
                    <a:pt x="18" y="149"/>
                  </a:cubicBezTo>
                  <a:cubicBezTo>
                    <a:pt x="8" y="170"/>
                    <a:pt x="0" y="204"/>
                    <a:pt x="8" y="229"/>
                  </a:cubicBezTo>
                  <a:cubicBezTo>
                    <a:pt x="15" y="253"/>
                    <a:pt x="36" y="261"/>
                    <a:pt x="63" y="272"/>
                  </a:cubicBezTo>
                  <a:cubicBezTo>
                    <a:pt x="99" y="286"/>
                    <a:pt x="131" y="304"/>
                    <a:pt x="131" y="304"/>
                  </a:cubicBezTo>
                  <a:cubicBezTo>
                    <a:pt x="131" y="304"/>
                    <a:pt x="131" y="304"/>
                    <a:pt x="131" y="304"/>
                  </a:cubicBezTo>
                  <a:cubicBezTo>
                    <a:pt x="131" y="304"/>
                    <a:pt x="131" y="304"/>
                    <a:pt x="131" y="304"/>
                  </a:cubicBezTo>
                  <a:cubicBezTo>
                    <a:pt x="131" y="304"/>
                    <a:pt x="131" y="304"/>
                    <a:pt x="131" y="304"/>
                  </a:cubicBezTo>
                  <a:cubicBezTo>
                    <a:pt x="131" y="304"/>
                    <a:pt x="131" y="304"/>
                    <a:pt x="131" y="304"/>
                  </a:cubicBezTo>
                  <a:cubicBezTo>
                    <a:pt x="131" y="304"/>
                    <a:pt x="163" y="286"/>
                    <a:pt x="199" y="272"/>
                  </a:cubicBezTo>
                  <a:cubicBezTo>
                    <a:pt x="226" y="261"/>
                    <a:pt x="247" y="253"/>
                    <a:pt x="254" y="229"/>
                  </a:cubicBezTo>
                  <a:cubicBezTo>
                    <a:pt x="262" y="204"/>
                    <a:pt x="254" y="170"/>
                    <a:pt x="244" y="149"/>
                  </a:cubicBezTo>
                  <a:cubicBezTo>
                    <a:pt x="228" y="116"/>
                    <a:pt x="213" y="100"/>
                    <a:pt x="218" y="7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7261502" y="4530668"/>
              <a:ext cx="65848" cy="183335"/>
            </a:xfrm>
            <a:custGeom>
              <a:avLst/>
              <a:gdLst>
                <a:gd name="T0" fmla="*/ 420 w 482"/>
                <a:gd name="T1" fmla="*/ 179 h 1342"/>
                <a:gd name="T2" fmla="*/ 241 w 482"/>
                <a:gd name="T3" fmla="*/ 0 h 1342"/>
                <a:gd name="T4" fmla="*/ 241 w 482"/>
                <a:gd name="T5" fmla="*/ 0 h 1342"/>
                <a:gd name="T6" fmla="*/ 241 w 482"/>
                <a:gd name="T7" fmla="*/ 0 h 1342"/>
                <a:gd name="T8" fmla="*/ 241 w 482"/>
                <a:gd name="T9" fmla="*/ 0 h 1342"/>
                <a:gd name="T10" fmla="*/ 241 w 482"/>
                <a:gd name="T11" fmla="*/ 0 h 1342"/>
                <a:gd name="T12" fmla="*/ 51 w 482"/>
                <a:gd name="T13" fmla="*/ 179 h 1342"/>
                <a:gd name="T14" fmla="*/ 164 w 482"/>
                <a:gd name="T15" fmla="*/ 329 h 1342"/>
                <a:gd name="T16" fmla="*/ 0 w 482"/>
                <a:gd name="T17" fmla="*/ 1342 h 1342"/>
                <a:gd name="T18" fmla="*/ 482 w 482"/>
                <a:gd name="T19" fmla="*/ 1342 h 1342"/>
                <a:gd name="T20" fmla="*/ 318 w 482"/>
                <a:gd name="T21" fmla="*/ 329 h 1342"/>
                <a:gd name="T22" fmla="*/ 420 w 482"/>
                <a:gd name="T23" fmla="*/ 179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1342">
                  <a:moveTo>
                    <a:pt x="420" y="179"/>
                  </a:moveTo>
                  <a:lnTo>
                    <a:pt x="241" y="0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51" y="179"/>
                  </a:lnTo>
                  <a:lnTo>
                    <a:pt x="164" y="329"/>
                  </a:lnTo>
                  <a:lnTo>
                    <a:pt x="0" y="1342"/>
                  </a:lnTo>
                  <a:lnTo>
                    <a:pt x="482" y="1342"/>
                  </a:lnTo>
                  <a:lnTo>
                    <a:pt x="318" y="329"/>
                  </a:lnTo>
                  <a:lnTo>
                    <a:pt x="420" y="17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7556177" y="4248036"/>
              <a:ext cx="415795" cy="341765"/>
              <a:chOff x="5584825" y="2093913"/>
              <a:chExt cx="534988" cy="439737"/>
            </a:xfrm>
            <a:solidFill>
              <a:schemeClr val="tx2"/>
            </a:solidFill>
          </p:grpSpPr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5584825" y="2438400"/>
                <a:ext cx="319088" cy="95250"/>
              </a:xfrm>
              <a:custGeom>
                <a:avLst/>
                <a:gdLst>
                  <a:gd name="T0" fmla="*/ 180 w 201"/>
                  <a:gd name="T1" fmla="*/ 27 h 60"/>
                  <a:gd name="T2" fmla="*/ 180 w 201"/>
                  <a:gd name="T3" fmla="*/ 27 h 60"/>
                  <a:gd name="T4" fmla="*/ 180 w 201"/>
                  <a:gd name="T5" fmla="*/ 10 h 60"/>
                  <a:gd name="T6" fmla="*/ 180 w 201"/>
                  <a:gd name="T7" fmla="*/ 10 h 60"/>
                  <a:gd name="T8" fmla="*/ 180 w 201"/>
                  <a:gd name="T9" fmla="*/ 6 h 60"/>
                  <a:gd name="T10" fmla="*/ 178 w 201"/>
                  <a:gd name="T11" fmla="*/ 3 h 60"/>
                  <a:gd name="T12" fmla="*/ 174 w 201"/>
                  <a:gd name="T13" fmla="*/ 1 h 60"/>
                  <a:gd name="T14" fmla="*/ 171 w 201"/>
                  <a:gd name="T15" fmla="*/ 0 h 60"/>
                  <a:gd name="T16" fmla="*/ 31 w 201"/>
                  <a:gd name="T17" fmla="*/ 0 h 60"/>
                  <a:gd name="T18" fmla="*/ 31 w 201"/>
                  <a:gd name="T19" fmla="*/ 0 h 60"/>
                  <a:gd name="T20" fmla="*/ 27 w 201"/>
                  <a:gd name="T21" fmla="*/ 1 h 60"/>
                  <a:gd name="T22" fmla="*/ 24 w 201"/>
                  <a:gd name="T23" fmla="*/ 3 h 60"/>
                  <a:gd name="T24" fmla="*/ 22 w 201"/>
                  <a:gd name="T25" fmla="*/ 6 h 60"/>
                  <a:gd name="T26" fmla="*/ 21 w 201"/>
                  <a:gd name="T27" fmla="*/ 10 h 60"/>
                  <a:gd name="T28" fmla="*/ 21 w 201"/>
                  <a:gd name="T29" fmla="*/ 27 h 60"/>
                  <a:gd name="T30" fmla="*/ 21 w 201"/>
                  <a:gd name="T31" fmla="*/ 27 h 60"/>
                  <a:gd name="T32" fmla="*/ 18 w 201"/>
                  <a:gd name="T33" fmla="*/ 29 h 60"/>
                  <a:gd name="T34" fmla="*/ 10 w 201"/>
                  <a:gd name="T35" fmla="*/ 35 h 60"/>
                  <a:gd name="T36" fmla="*/ 7 w 201"/>
                  <a:gd name="T37" fmla="*/ 39 h 60"/>
                  <a:gd name="T38" fmla="*/ 3 w 201"/>
                  <a:gd name="T39" fmla="*/ 45 h 60"/>
                  <a:gd name="T40" fmla="*/ 1 w 201"/>
                  <a:gd name="T41" fmla="*/ 53 h 60"/>
                  <a:gd name="T42" fmla="*/ 0 w 201"/>
                  <a:gd name="T43" fmla="*/ 60 h 60"/>
                  <a:gd name="T44" fmla="*/ 201 w 201"/>
                  <a:gd name="T45" fmla="*/ 60 h 60"/>
                  <a:gd name="T46" fmla="*/ 201 w 201"/>
                  <a:gd name="T47" fmla="*/ 60 h 60"/>
                  <a:gd name="T48" fmla="*/ 200 w 201"/>
                  <a:gd name="T49" fmla="*/ 53 h 60"/>
                  <a:gd name="T50" fmla="*/ 198 w 201"/>
                  <a:gd name="T51" fmla="*/ 45 h 60"/>
                  <a:gd name="T52" fmla="*/ 193 w 201"/>
                  <a:gd name="T53" fmla="*/ 39 h 60"/>
                  <a:gd name="T54" fmla="*/ 190 w 201"/>
                  <a:gd name="T55" fmla="*/ 35 h 60"/>
                  <a:gd name="T56" fmla="*/ 183 w 201"/>
                  <a:gd name="T57" fmla="*/ 29 h 60"/>
                  <a:gd name="T58" fmla="*/ 180 w 201"/>
                  <a:gd name="T59" fmla="*/ 27 h 60"/>
                  <a:gd name="T60" fmla="*/ 180 w 201"/>
                  <a:gd name="T61" fmla="*/ 2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1" h="60">
                    <a:moveTo>
                      <a:pt x="180" y="27"/>
                    </a:moveTo>
                    <a:lnTo>
                      <a:pt x="180" y="27"/>
                    </a:lnTo>
                    <a:lnTo>
                      <a:pt x="180" y="10"/>
                    </a:lnTo>
                    <a:lnTo>
                      <a:pt x="180" y="10"/>
                    </a:lnTo>
                    <a:lnTo>
                      <a:pt x="180" y="6"/>
                    </a:lnTo>
                    <a:lnTo>
                      <a:pt x="178" y="3"/>
                    </a:lnTo>
                    <a:lnTo>
                      <a:pt x="174" y="1"/>
                    </a:lnTo>
                    <a:lnTo>
                      <a:pt x="17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7" y="1"/>
                    </a:lnTo>
                    <a:lnTo>
                      <a:pt x="24" y="3"/>
                    </a:lnTo>
                    <a:lnTo>
                      <a:pt x="22" y="6"/>
                    </a:lnTo>
                    <a:lnTo>
                      <a:pt x="21" y="10"/>
                    </a:lnTo>
                    <a:lnTo>
                      <a:pt x="21" y="27"/>
                    </a:lnTo>
                    <a:lnTo>
                      <a:pt x="21" y="27"/>
                    </a:lnTo>
                    <a:lnTo>
                      <a:pt x="18" y="29"/>
                    </a:lnTo>
                    <a:lnTo>
                      <a:pt x="10" y="35"/>
                    </a:lnTo>
                    <a:lnTo>
                      <a:pt x="7" y="39"/>
                    </a:lnTo>
                    <a:lnTo>
                      <a:pt x="3" y="45"/>
                    </a:lnTo>
                    <a:lnTo>
                      <a:pt x="1" y="53"/>
                    </a:lnTo>
                    <a:lnTo>
                      <a:pt x="0" y="60"/>
                    </a:lnTo>
                    <a:lnTo>
                      <a:pt x="201" y="60"/>
                    </a:lnTo>
                    <a:lnTo>
                      <a:pt x="201" y="60"/>
                    </a:lnTo>
                    <a:lnTo>
                      <a:pt x="200" y="53"/>
                    </a:lnTo>
                    <a:lnTo>
                      <a:pt x="198" y="45"/>
                    </a:lnTo>
                    <a:lnTo>
                      <a:pt x="193" y="39"/>
                    </a:lnTo>
                    <a:lnTo>
                      <a:pt x="190" y="35"/>
                    </a:lnTo>
                    <a:lnTo>
                      <a:pt x="183" y="29"/>
                    </a:lnTo>
                    <a:lnTo>
                      <a:pt x="180" y="27"/>
                    </a:lnTo>
                    <a:lnTo>
                      <a:pt x="180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Freeform 95"/>
              <p:cNvSpPr>
                <a:spLocks noEditPoints="1"/>
              </p:cNvSpPr>
              <p:nvPr/>
            </p:nvSpPr>
            <p:spPr bwMode="auto">
              <a:xfrm>
                <a:off x="5653088" y="2093913"/>
                <a:ext cx="466725" cy="331787"/>
              </a:xfrm>
              <a:custGeom>
                <a:avLst/>
                <a:gdLst>
                  <a:gd name="T0" fmla="*/ 138 w 294"/>
                  <a:gd name="T1" fmla="*/ 101 h 209"/>
                  <a:gd name="T2" fmla="*/ 152 w 294"/>
                  <a:gd name="T3" fmla="*/ 69 h 209"/>
                  <a:gd name="T4" fmla="*/ 152 w 294"/>
                  <a:gd name="T5" fmla="*/ 69 h 209"/>
                  <a:gd name="T6" fmla="*/ 161 w 294"/>
                  <a:gd name="T7" fmla="*/ 67 h 209"/>
                  <a:gd name="T8" fmla="*/ 167 w 294"/>
                  <a:gd name="T9" fmla="*/ 58 h 209"/>
                  <a:gd name="T10" fmla="*/ 168 w 294"/>
                  <a:gd name="T11" fmla="*/ 55 h 209"/>
                  <a:gd name="T12" fmla="*/ 169 w 294"/>
                  <a:gd name="T13" fmla="*/ 49 h 209"/>
                  <a:gd name="T14" fmla="*/ 166 w 294"/>
                  <a:gd name="T15" fmla="*/ 43 h 209"/>
                  <a:gd name="T16" fmla="*/ 162 w 294"/>
                  <a:gd name="T17" fmla="*/ 37 h 209"/>
                  <a:gd name="T18" fmla="*/ 80 w 294"/>
                  <a:gd name="T19" fmla="*/ 1 h 209"/>
                  <a:gd name="T20" fmla="*/ 77 w 294"/>
                  <a:gd name="T21" fmla="*/ 0 h 209"/>
                  <a:gd name="T22" fmla="*/ 70 w 294"/>
                  <a:gd name="T23" fmla="*/ 0 h 209"/>
                  <a:gd name="T24" fmla="*/ 64 w 294"/>
                  <a:gd name="T25" fmla="*/ 2 h 209"/>
                  <a:gd name="T26" fmla="*/ 59 w 294"/>
                  <a:gd name="T27" fmla="*/ 7 h 209"/>
                  <a:gd name="T28" fmla="*/ 57 w 294"/>
                  <a:gd name="T29" fmla="*/ 10 h 209"/>
                  <a:gd name="T30" fmla="*/ 56 w 294"/>
                  <a:gd name="T31" fmla="*/ 20 h 209"/>
                  <a:gd name="T32" fmla="*/ 60 w 294"/>
                  <a:gd name="T33" fmla="*/ 29 h 209"/>
                  <a:gd name="T34" fmla="*/ 17 w 294"/>
                  <a:gd name="T35" fmla="*/ 127 h 209"/>
                  <a:gd name="T36" fmla="*/ 8 w 294"/>
                  <a:gd name="T37" fmla="*/ 129 h 209"/>
                  <a:gd name="T38" fmla="*/ 1 w 294"/>
                  <a:gd name="T39" fmla="*/ 137 h 209"/>
                  <a:gd name="T40" fmla="*/ 0 w 294"/>
                  <a:gd name="T41" fmla="*/ 141 h 209"/>
                  <a:gd name="T42" fmla="*/ 0 w 294"/>
                  <a:gd name="T43" fmla="*/ 147 h 209"/>
                  <a:gd name="T44" fmla="*/ 3 w 294"/>
                  <a:gd name="T45" fmla="*/ 153 h 209"/>
                  <a:gd name="T46" fmla="*/ 7 w 294"/>
                  <a:gd name="T47" fmla="*/ 158 h 209"/>
                  <a:gd name="T48" fmla="*/ 88 w 294"/>
                  <a:gd name="T49" fmla="*/ 195 h 209"/>
                  <a:gd name="T50" fmla="*/ 92 w 294"/>
                  <a:gd name="T51" fmla="*/ 196 h 209"/>
                  <a:gd name="T52" fmla="*/ 95 w 294"/>
                  <a:gd name="T53" fmla="*/ 196 h 209"/>
                  <a:gd name="T54" fmla="*/ 105 w 294"/>
                  <a:gd name="T55" fmla="*/ 194 h 209"/>
                  <a:gd name="T56" fmla="*/ 111 w 294"/>
                  <a:gd name="T57" fmla="*/ 185 h 209"/>
                  <a:gd name="T58" fmla="*/ 113 w 294"/>
                  <a:gd name="T59" fmla="*/ 181 h 209"/>
                  <a:gd name="T60" fmla="*/ 111 w 294"/>
                  <a:gd name="T61" fmla="*/ 171 h 209"/>
                  <a:gd name="T62" fmla="*/ 121 w 294"/>
                  <a:gd name="T63" fmla="*/ 137 h 209"/>
                  <a:gd name="T64" fmla="*/ 263 w 294"/>
                  <a:gd name="T65" fmla="*/ 208 h 209"/>
                  <a:gd name="T66" fmla="*/ 272 w 294"/>
                  <a:gd name="T67" fmla="*/ 209 h 209"/>
                  <a:gd name="T68" fmla="*/ 280 w 294"/>
                  <a:gd name="T69" fmla="*/ 206 h 209"/>
                  <a:gd name="T70" fmla="*/ 287 w 294"/>
                  <a:gd name="T71" fmla="*/ 200 h 209"/>
                  <a:gd name="T72" fmla="*/ 292 w 294"/>
                  <a:gd name="T73" fmla="*/ 192 h 209"/>
                  <a:gd name="T74" fmla="*/ 294 w 294"/>
                  <a:gd name="T75" fmla="*/ 179 h 209"/>
                  <a:gd name="T76" fmla="*/ 293 w 294"/>
                  <a:gd name="T77" fmla="*/ 170 h 209"/>
                  <a:gd name="T78" fmla="*/ 289 w 294"/>
                  <a:gd name="T79" fmla="*/ 162 h 209"/>
                  <a:gd name="T80" fmla="*/ 285 w 294"/>
                  <a:gd name="T81" fmla="*/ 160 h 209"/>
                  <a:gd name="T82" fmla="*/ 36 w 294"/>
                  <a:gd name="T83" fmla="*/ 134 h 209"/>
                  <a:gd name="T84" fmla="*/ 92 w 294"/>
                  <a:gd name="T85" fmla="*/ 45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4" h="209">
                    <a:moveTo>
                      <a:pt x="285" y="160"/>
                    </a:moveTo>
                    <a:lnTo>
                      <a:pt x="138" y="101"/>
                    </a:lnTo>
                    <a:lnTo>
                      <a:pt x="152" y="69"/>
                    </a:lnTo>
                    <a:lnTo>
                      <a:pt x="152" y="69"/>
                    </a:lnTo>
                    <a:lnTo>
                      <a:pt x="152" y="69"/>
                    </a:lnTo>
                    <a:lnTo>
                      <a:pt x="152" y="69"/>
                    </a:lnTo>
                    <a:lnTo>
                      <a:pt x="157" y="69"/>
                    </a:lnTo>
                    <a:lnTo>
                      <a:pt x="161" y="67"/>
                    </a:lnTo>
                    <a:lnTo>
                      <a:pt x="165" y="64"/>
                    </a:lnTo>
                    <a:lnTo>
                      <a:pt x="167" y="58"/>
                    </a:lnTo>
                    <a:lnTo>
                      <a:pt x="167" y="58"/>
                    </a:lnTo>
                    <a:lnTo>
                      <a:pt x="168" y="55"/>
                    </a:lnTo>
                    <a:lnTo>
                      <a:pt x="169" y="52"/>
                    </a:lnTo>
                    <a:lnTo>
                      <a:pt x="169" y="49"/>
                    </a:lnTo>
                    <a:lnTo>
                      <a:pt x="168" y="46"/>
                    </a:lnTo>
                    <a:lnTo>
                      <a:pt x="166" y="43"/>
                    </a:lnTo>
                    <a:lnTo>
                      <a:pt x="164" y="40"/>
                    </a:lnTo>
                    <a:lnTo>
                      <a:pt x="162" y="37"/>
                    </a:lnTo>
                    <a:lnTo>
                      <a:pt x="159" y="35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77" y="0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7" y="1"/>
                    </a:lnTo>
                    <a:lnTo>
                      <a:pt x="64" y="2"/>
                    </a:lnTo>
                    <a:lnTo>
                      <a:pt x="61" y="4"/>
                    </a:lnTo>
                    <a:lnTo>
                      <a:pt x="59" y="7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56" y="15"/>
                    </a:lnTo>
                    <a:lnTo>
                      <a:pt x="56" y="20"/>
                    </a:lnTo>
                    <a:lnTo>
                      <a:pt x="58" y="25"/>
                    </a:lnTo>
                    <a:lnTo>
                      <a:pt x="60" y="29"/>
                    </a:lnTo>
                    <a:lnTo>
                      <a:pt x="17" y="127"/>
                    </a:lnTo>
                    <a:lnTo>
                      <a:pt x="17" y="127"/>
                    </a:lnTo>
                    <a:lnTo>
                      <a:pt x="12" y="127"/>
                    </a:lnTo>
                    <a:lnTo>
                      <a:pt x="8" y="129"/>
                    </a:lnTo>
                    <a:lnTo>
                      <a:pt x="4" y="132"/>
                    </a:lnTo>
                    <a:lnTo>
                      <a:pt x="1" y="137"/>
                    </a:lnTo>
                    <a:lnTo>
                      <a:pt x="1" y="137"/>
                    </a:lnTo>
                    <a:lnTo>
                      <a:pt x="0" y="141"/>
                    </a:lnTo>
                    <a:lnTo>
                      <a:pt x="0" y="144"/>
                    </a:lnTo>
                    <a:lnTo>
                      <a:pt x="0" y="147"/>
                    </a:lnTo>
                    <a:lnTo>
                      <a:pt x="1" y="150"/>
                    </a:lnTo>
                    <a:lnTo>
                      <a:pt x="3" y="153"/>
                    </a:lnTo>
                    <a:lnTo>
                      <a:pt x="5" y="156"/>
                    </a:lnTo>
                    <a:lnTo>
                      <a:pt x="7" y="158"/>
                    </a:lnTo>
                    <a:lnTo>
                      <a:pt x="10" y="160"/>
                    </a:lnTo>
                    <a:lnTo>
                      <a:pt x="88" y="195"/>
                    </a:lnTo>
                    <a:lnTo>
                      <a:pt x="88" y="195"/>
                    </a:lnTo>
                    <a:lnTo>
                      <a:pt x="92" y="196"/>
                    </a:lnTo>
                    <a:lnTo>
                      <a:pt x="95" y="196"/>
                    </a:lnTo>
                    <a:lnTo>
                      <a:pt x="95" y="196"/>
                    </a:lnTo>
                    <a:lnTo>
                      <a:pt x="101" y="196"/>
                    </a:lnTo>
                    <a:lnTo>
                      <a:pt x="105" y="194"/>
                    </a:lnTo>
                    <a:lnTo>
                      <a:pt x="109" y="191"/>
                    </a:lnTo>
                    <a:lnTo>
                      <a:pt x="111" y="185"/>
                    </a:lnTo>
                    <a:lnTo>
                      <a:pt x="111" y="185"/>
                    </a:lnTo>
                    <a:lnTo>
                      <a:pt x="113" y="181"/>
                    </a:lnTo>
                    <a:lnTo>
                      <a:pt x="113" y="176"/>
                    </a:lnTo>
                    <a:lnTo>
                      <a:pt x="111" y="171"/>
                    </a:lnTo>
                    <a:lnTo>
                      <a:pt x="108" y="167"/>
                    </a:lnTo>
                    <a:lnTo>
                      <a:pt x="121" y="137"/>
                    </a:lnTo>
                    <a:lnTo>
                      <a:pt x="263" y="208"/>
                    </a:lnTo>
                    <a:lnTo>
                      <a:pt x="263" y="208"/>
                    </a:lnTo>
                    <a:lnTo>
                      <a:pt x="268" y="209"/>
                    </a:lnTo>
                    <a:lnTo>
                      <a:pt x="272" y="209"/>
                    </a:lnTo>
                    <a:lnTo>
                      <a:pt x="276" y="208"/>
                    </a:lnTo>
                    <a:lnTo>
                      <a:pt x="280" y="206"/>
                    </a:lnTo>
                    <a:lnTo>
                      <a:pt x="285" y="203"/>
                    </a:lnTo>
                    <a:lnTo>
                      <a:pt x="287" y="200"/>
                    </a:lnTo>
                    <a:lnTo>
                      <a:pt x="292" y="192"/>
                    </a:lnTo>
                    <a:lnTo>
                      <a:pt x="292" y="192"/>
                    </a:lnTo>
                    <a:lnTo>
                      <a:pt x="294" y="183"/>
                    </a:lnTo>
                    <a:lnTo>
                      <a:pt x="294" y="179"/>
                    </a:lnTo>
                    <a:lnTo>
                      <a:pt x="294" y="174"/>
                    </a:lnTo>
                    <a:lnTo>
                      <a:pt x="293" y="170"/>
                    </a:lnTo>
                    <a:lnTo>
                      <a:pt x="291" y="166"/>
                    </a:lnTo>
                    <a:lnTo>
                      <a:pt x="289" y="162"/>
                    </a:lnTo>
                    <a:lnTo>
                      <a:pt x="285" y="160"/>
                    </a:lnTo>
                    <a:lnTo>
                      <a:pt x="285" y="160"/>
                    </a:lnTo>
                    <a:close/>
                    <a:moveTo>
                      <a:pt x="50" y="141"/>
                    </a:moveTo>
                    <a:lnTo>
                      <a:pt x="36" y="134"/>
                    </a:lnTo>
                    <a:lnTo>
                      <a:pt x="79" y="39"/>
                    </a:lnTo>
                    <a:lnTo>
                      <a:pt x="92" y="45"/>
                    </a:lnTo>
                    <a:lnTo>
                      <a:pt x="50" y="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34" name="Group 133"/>
          <p:cNvGrpSpPr/>
          <p:nvPr/>
        </p:nvGrpSpPr>
        <p:grpSpPr>
          <a:xfrm>
            <a:off x="2443853" y="3320129"/>
            <a:ext cx="1705044" cy="1705044"/>
            <a:chOff x="919853" y="3398130"/>
            <a:chExt cx="1705044" cy="17050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8" name="Oval 87"/>
            <p:cNvSpPr/>
            <p:nvPr/>
          </p:nvSpPr>
          <p:spPr>
            <a:xfrm>
              <a:off x="919853" y="3398130"/>
              <a:ext cx="1705044" cy="17050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043985" y="3445219"/>
              <a:ext cx="1456781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</a:rPr>
                <a:t>Use </a:t>
              </a:r>
            </a:p>
            <a:p>
              <a:pPr algn="ctr"/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</a:rPr>
                <a:t>P.O.  Data </a:t>
              </a:r>
            </a:p>
            <a:p>
              <a:pPr algn="ctr"/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</a:rPr>
                <a:t>In Media</a:t>
              </a:r>
              <a:endParaRPr lang="en-US" sz="1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1495917" y="4257193"/>
              <a:ext cx="552916" cy="689980"/>
              <a:chOff x="1495917" y="4257193"/>
              <a:chExt cx="552916" cy="689980"/>
            </a:xfrm>
          </p:grpSpPr>
          <p:sp>
            <p:nvSpPr>
              <p:cNvPr id="98" name="Freeform 5"/>
              <p:cNvSpPr>
                <a:spLocks/>
              </p:cNvSpPr>
              <p:nvPr/>
            </p:nvSpPr>
            <p:spPr bwMode="auto">
              <a:xfrm>
                <a:off x="1579820" y="4372264"/>
                <a:ext cx="385111" cy="434154"/>
              </a:xfrm>
              <a:custGeom>
                <a:avLst/>
                <a:gdLst>
                  <a:gd name="T0" fmla="*/ 1969 w 2052"/>
                  <a:gd name="T1" fmla="*/ 1875 h 2314"/>
                  <a:gd name="T2" fmla="*/ 1841 w 2052"/>
                  <a:gd name="T3" fmla="*/ 1705 h 2314"/>
                  <a:gd name="T4" fmla="*/ 1411 w 2052"/>
                  <a:gd name="T5" fmla="*/ 1499 h 2314"/>
                  <a:gd name="T6" fmla="*/ 1347 w 2052"/>
                  <a:gd name="T7" fmla="*/ 1371 h 2314"/>
                  <a:gd name="T8" fmla="*/ 1271 w 2052"/>
                  <a:gd name="T9" fmla="*/ 1348 h 2314"/>
                  <a:gd name="T10" fmla="*/ 1257 w 2052"/>
                  <a:gd name="T11" fmla="*/ 1252 h 2314"/>
                  <a:gd name="T12" fmla="*/ 1305 w 2052"/>
                  <a:gd name="T13" fmla="*/ 1194 h 2314"/>
                  <a:gd name="T14" fmla="*/ 1397 w 2052"/>
                  <a:gd name="T15" fmla="*/ 991 h 2314"/>
                  <a:gd name="T16" fmla="*/ 1443 w 2052"/>
                  <a:gd name="T17" fmla="*/ 941 h 2314"/>
                  <a:gd name="T18" fmla="*/ 1479 w 2052"/>
                  <a:gd name="T19" fmla="*/ 757 h 2314"/>
                  <a:gd name="T20" fmla="*/ 1438 w 2052"/>
                  <a:gd name="T21" fmla="*/ 698 h 2314"/>
                  <a:gd name="T22" fmla="*/ 1443 w 2052"/>
                  <a:gd name="T23" fmla="*/ 629 h 2314"/>
                  <a:gd name="T24" fmla="*/ 1553 w 2052"/>
                  <a:gd name="T25" fmla="*/ 547 h 2314"/>
                  <a:gd name="T26" fmla="*/ 1626 w 2052"/>
                  <a:gd name="T27" fmla="*/ 451 h 2314"/>
                  <a:gd name="T28" fmla="*/ 1527 w 2052"/>
                  <a:gd name="T29" fmla="*/ 313 h 2314"/>
                  <a:gd name="T30" fmla="*/ 1475 w 2052"/>
                  <a:gd name="T31" fmla="*/ 135 h 2314"/>
                  <a:gd name="T32" fmla="*/ 1282 w 2052"/>
                  <a:gd name="T33" fmla="*/ 107 h 2314"/>
                  <a:gd name="T34" fmla="*/ 1026 w 2052"/>
                  <a:gd name="T35" fmla="*/ 0 h 2314"/>
                  <a:gd name="T36" fmla="*/ 1026 w 2052"/>
                  <a:gd name="T37" fmla="*/ 0 h 2314"/>
                  <a:gd name="T38" fmla="*/ 1026 w 2052"/>
                  <a:gd name="T39" fmla="*/ 0 h 2314"/>
                  <a:gd name="T40" fmla="*/ 1026 w 2052"/>
                  <a:gd name="T41" fmla="*/ 0 h 2314"/>
                  <a:gd name="T42" fmla="*/ 1026 w 2052"/>
                  <a:gd name="T43" fmla="*/ 0 h 2314"/>
                  <a:gd name="T44" fmla="*/ 770 w 2052"/>
                  <a:gd name="T45" fmla="*/ 107 h 2314"/>
                  <a:gd name="T46" fmla="*/ 577 w 2052"/>
                  <a:gd name="T47" fmla="*/ 135 h 2314"/>
                  <a:gd name="T48" fmla="*/ 525 w 2052"/>
                  <a:gd name="T49" fmla="*/ 313 h 2314"/>
                  <a:gd name="T50" fmla="*/ 426 w 2052"/>
                  <a:gd name="T51" fmla="*/ 451 h 2314"/>
                  <a:gd name="T52" fmla="*/ 499 w 2052"/>
                  <a:gd name="T53" fmla="*/ 547 h 2314"/>
                  <a:gd name="T54" fmla="*/ 609 w 2052"/>
                  <a:gd name="T55" fmla="*/ 629 h 2314"/>
                  <a:gd name="T56" fmla="*/ 614 w 2052"/>
                  <a:gd name="T57" fmla="*/ 698 h 2314"/>
                  <a:gd name="T58" fmla="*/ 573 w 2052"/>
                  <a:gd name="T59" fmla="*/ 757 h 2314"/>
                  <a:gd name="T60" fmla="*/ 609 w 2052"/>
                  <a:gd name="T61" fmla="*/ 941 h 2314"/>
                  <a:gd name="T62" fmla="*/ 655 w 2052"/>
                  <a:gd name="T63" fmla="*/ 991 h 2314"/>
                  <a:gd name="T64" fmla="*/ 747 w 2052"/>
                  <a:gd name="T65" fmla="*/ 1194 h 2314"/>
                  <a:gd name="T66" fmla="*/ 795 w 2052"/>
                  <a:gd name="T67" fmla="*/ 1252 h 2314"/>
                  <a:gd name="T68" fmla="*/ 781 w 2052"/>
                  <a:gd name="T69" fmla="*/ 1348 h 2314"/>
                  <a:gd name="T70" fmla="*/ 705 w 2052"/>
                  <a:gd name="T71" fmla="*/ 1371 h 2314"/>
                  <a:gd name="T72" fmla="*/ 641 w 2052"/>
                  <a:gd name="T73" fmla="*/ 1499 h 2314"/>
                  <a:gd name="T74" fmla="*/ 211 w 2052"/>
                  <a:gd name="T75" fmla="*/ 1705 h 2314"/>
                  <a:gd name="T76" fmla="*/ 83 w 2052"/>
                  <a:gd name="T77" fmla="*/ 1875 h 2314"/>
                  <a:gd name="T78" fmla="*/ 0 w 2052"/>
                  <a:gd name="T79" fmla="*/ 2314 h 2314"/>
                  <a:gd name="T80" fmla="*/ 1026 w 2052"/>
                  <a:gd name="T81" fmla="*/ 2314 h 2314"/>
                  <a:gd name="T82" fmla="*/ 1026 w 2052"/>
                  <a:gd name="T83" fmla="*/ 2314 h 2314"/>
                  <a:gd name="T84" fmla="*/ 2052 w 2052"/>
                  <a:gd name="T85" fmla="*/ 2314 h 2314"/>
                  <a:gd name="T86" fmla="*/ 1969 w 2052"/>
                  <a:gd name="T87" fmla="*/ 1875 h 2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52" h="2314">
                    <a:moveTo>
                      <a:pt x="1969" y="1875"/>
                    </a:moveTo>
                    <a:cubicBezTo>
                      <a:pt x="1841" y="1705"/>
                      <a:pt x="1841" y="1705"/>
                      <a:pt x="1841" y="1705"/>
                    </a:cubicBezTo>
                    <a:cubicBezTo>
                      <a:pt x="1823" y="1660"/>
                      <a:pt x="1411" y="1499"/>
                      <a:pt x="1411" y="1499"/>
                    </a:cubicBezTo>
                    <a:cubicBezTo>
                      <a:pt x="1347" y="1371"/>
                      <a:pt x="1347" y="1371"/>
                      <a:pt x="1347" y="1371"/>
                    </a:cubicBezTo>
                    <a:cubicBezTo>
                      <a:pt x="1271" y="1348"/>
                      <a:pt x="1271" y="1348"/>
                      <a:pt x="1271" y="1348"/>
                    </a:cubicBezTo>
                    <a:cubicBezTo>
                      <a:pt x="1257" y="1252"/>
                      <a:pt x="1257" y="1252"/>
                      <a:pt x="1257" y="1252"/>
                    </a:cubicBezTo>
                    <a:cubicBezTo>
                      <a:pt x="1257" y="1252"/>
                      <a:pt x="1296" y="1212"/>
                      <a:pt x="1305" y="1194"/>
                    </a:cubicBezTo>
                    <a:cubicBezTo>
                      <a:pt x="1315" y="1176"/>
                      <a:pt x="1397" y="991"/>
                      <a:pt x="1397" y="991"/>
                    </a:cubicBezTo>
                    <a:cubicBezTo>
                      <a:pt x="1397" y="991"/>
                      <a:pt x="1430" y="960"/>
                      <a:pt x="1443" y="941"/>
                    </a:cubicBezTo>
                    <a:cubicBezTo>
                      <a:pt x="1470" y="899"/>
                      <a:pt x="1493" y="817"/>
                      <a:pt x="1479" y="757"/>
                    </a:cubicBezTo>
                    <a:cubicBezTo>
                      <a:pt x="1471" y="719"/>
                      <a:pt x="1438" y="698"/>
                      <a:pt x="1438" y="698"/>
                    </a:cubicBezTo>
                    <a:cubicBezTo>
                      <a:pt x="1443" y="629"/>
                      <a:pt x="1443" y="629"/>
                      <a:pt x="1443" y="629"/>
                    </a:cubicBezTo>
                    <a:cubicBezTo>
                      <a:pt x="1443" y="629"/>
                      <a:pt x="1493" y="597"/>
                      <a:pt x="1553" y="547"/>
                    </a:cubicBezTo>
                    <a:cubicBezTo>
                      <a:pt x="1612" y="496"/>
                      <a:pt x="1626" y="451"/>
                      <a:pt x="1626" y="451"/>
                    </a:cubicBezTo>
                    <a:cubicBezTo>
                      <a:pt x="1626" y="451"/>
                      <a:pt x="1578" y="396"/>
                      <a:pt x="1527" y="313"/>
                    </a:cubicBezTo>
                    <a:cubicBezTo>
                      <a:pt x="1480" y="235"/>
                      <a:pt x="1475" y="135"/>
                      <a:pt x="1475" y="135"/>
                    </a:cubicBezTo>
                    <a:cubicBezTo>
                      <a:pt x="1475" y="135"/>
                      <a:pt x="1406" y="138"/>
                      <a:pt x="1282" y="107"/>
                    </a:cubicBezTo>
                    <a:cubicBezTo>
                      <a:pt x="1191" y="84"/>
                      <a:pt x="1026" y="0"/>
                      <a:pt x="1026" y="0"/>
                    </a:cubicBezTo>
                    <a:cubicBezTo>
                      <a:pt x="1026" y="0"/>
                      <a:pt x="1026" y="0"/>
                      <a:pt x="1026" y="0"/>
                    </a:cubicBezTo>
                    <a:cubicBezTo>
                      <a:pt x="1026" y="0"/>
                      <a:pt x="1026" y="0"/>
                      <a:pt x="1026" y="0"/>
                    </a:cubicBezTo>
                    <a:cubicBezTo>
                      <a:pt x="1026" y="0"/>
                      <a:pt x="1026" y="0"/>
                      <a:pt x="1026" y="0"/>
                    </a:cubicBezTo>
                    <a:cubicBezTo>
                      <a:pt x="1026" y="0"/>
                      <a:pt x="1026" y="0"/>
                      <a:pt x="1026" y="0"/>
                    </a:cubicBezTo>
                    <a:cubicBezTo>
                      <a:pt x="1026" y="0"/>
                      <a:pt x="861" y="84"/>
                      <a:pt x="770" y="107"/>
                    </a:cubicBezTo>
                    <a:cubicBezTo>
                      <a:pt x="646" y="138"/>
                      <a:pt x="577" y="135"/>
                      <a:pt x="577" y="135"/>
                    </a:cubicBezTo>
                    <a:cubicBezTo>
                      <a:pt x="577" y="135"/>
                      <a:pt x="572" y="235"/>
                      <a:pt x="525" y="313"/>
                    </a:cubicBezTo>
                    <a:cubicBezTo>
                      <a:pt x="474" y="396"/>
                      <a:pt x="426" y="451"/>
                      <a:pt x="426" y="451"/>
                    </a:cubicBezTo>
                    <a:cubicBezTo>
                      <a:pt x="426" y="451"/>
                      <a:pt x="440" y="496"/>
                      <a:pt x="499" y="547"/>
                    </a:cubicBezTo>
                    <a:cubicBezTo>
                      <a:pt x="559" y="597"/>
                      <a:pt x="609" y="629"/>
                      <a:pt x="609" y="629"/>
                    </a:cubicBezTo>
                    <a:cubicBezTo>
                      <a:pt x="614" y="698"/>
                      <a:pt x="614" y="698"/>
                      <a:pt x="614" y="698"/>
                    </a:cubicBezTo>
                    <a:cubicBezTo>
                      <a:pt x="614" y="698"/>
                      <a:pt x="581" y="719"/>
                      <a:pt x="573" y="757"/>
                    </a:cubicBezTo>
                    <a:cubicBezTo>
                      <a:pt x="559" y="817"/>
                      <a:pt x="582" y="899"/>
                      <a:pt x="609" y="941"/>
                    </a:cubicBezTo>
                    <a:cubicBezTo>
                      <a:pt x="622" y="960"/>
                      <a:pt x="655" y="991"/>
                      <a:pt x="655" y="991"/>
                    </a:cubicBezTo>
                    <a:cubicBezTo>
                      <a:pt x="655" y="991"/>
                      <a:pt x="737" y="1176"/>
                      <a:pt x="747" y="1194"/>
                    </a:cubicBezTo>
                    <a:cubicBezTo>
                      <a:pt x="756" y="1212"/>
                      <a:pt x="795" y="1252"/>
                      <a:pt x="795" y="1252"/>
                    </a:cubicBezTo>
                    <a:cubicBezTo>
                      <a:pt x="781" y="1348"/>
                      <a:pt x="781" y="1348"/>
                      <a:pt x="781" y="1348"/>
                    </a:cubicBezTo>
                    <a:cubicBezTo>
                      <a:pt x="705" y="1371"/>
                      <a:pt x="705" y="1371"/>
                      <a:pt x="705" y="1371"/>
                    </a:cubicBezTo>
                    <a:cubicBezTo>
                      <a:pt x="641" y="1499"/>
                      <a:pt x="641" y="1499"/>
                      <a:pt x="641" y="1499"/>
                    </a:cubicBezTo>
                    <a:cubicBezTo>
                      <a:pt x="641" y="1499"/>
                      <a:pt x="229" y="1660"/>
                      <a:pt x="211" y="1705"/>
                    </a:cubicBezTo>
                    <a:cubicBezTo>
                      <a:pt x="83" y="1875"/>
                      <a:pt x="83" y="1875"/>
                      <a:pt x="83" y="1875"/>
                    </a:cubicBezTo>
                    <a:cubicBezTo>
                      <a:pt x="0" y="2314"/>
                      <a:pt x="0" y="2314"/>
                      <a:pt x="0" y="2314"/>
                    </a:cubicBezTo>
                    <a:cubicBezTo>
                      <a:pt x="1026" y="2314"/>
                      <a:pt x="1026" y="2314"/>
                      <a:pt x="1026" y="2314"/>
                    </a:cubicBezTo>
                    <a:cubicBezTo>
                      <a:pt x="1026" y="2314"/>
                      <a:pt x="1026" y="2314"/>
                      <a:pt x="1026" y="2314"/>
                    </a:cubicBezTo>
                    <a:cubicBezTo>
                      <a:pt x="2052" y="2314"/>
                      <a:pt x="2052" y="2314"/>
                      <a:pt x="2052" y="2314"/>
                    </a:cubicBezTo>
                    <a:lnTo>
                      <a:pt x="1969" y="187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9" name="Freeform 6"/>
              <p:cNvSpPr>
                <a:spLocks/>
              </p:cNvSpPr>
              <p:nvPr/>
            </p:nvSpPr>
            <p:spPr bwMode="auto">
              <a:xfrm>
                <a:off x="1743633" y="4392163"/>
                <a:ext cx="57485" cy="66832"/>
              </a:xfrm>
              <a:custGeom>
                <a:avLst/>
                <a:gdLst>
                  <a:gd name="T0" fmla="*/ 254 w 306"/>
                  <a:gd name="T1" fmla="*/ 89 h 356"/>
                  <a:gd name="T2" fmla="*/ 280 w 306"/>
                  <a:gd name="T3" fmla="*/ 57 h 356"/>
                  <a:gd name="T4" fmla="*/ 238 w 306"/>
                  <a:gd name="T5" fmla="*/ 8 h 356"/>
                  <a:gd name="T6" fmla="*/ 188 w 306"/>
                  <a:gd name="T7" fmla="*/ 19 h 356"/>
                  <a:gd name="T8" fmla="*/ 153 w 306"/>
                  <a:gd name="T9" fmla="*/ 0 h 356"/>
                  <a:gd name="T10" fmla="*/ 153 w 306"/>
                  <a:gd name="T11" fmla="*/ 0 h 356"/>
                  <a:gd name="T12" fmla="*/ 153 w 306"/>
                  <a:gd name="T13" fmla="*/ 0 h 356"/>
                  <a:gd name="T14" fmla="*/ 153 w 306"/>
                  <a:gd name="T15" fmla="*/ 0 h 356"/>
                  <a:gd name="T16" fmla="*/ 153 w 306"/>
                  <a:gd name="T17" fmla="*/ 0 h 356"/>
                  <a:gd name="T18" fmla="*/ 118 w 306"/>
                  <a:gd name="T19" fmla="*/ 19 h 356"/>
                  <a:gd name="T20" fmla="*/ 68 w 306"/>
                  <a:gd name="T21" fmla="*/ 8 h 356"/>
                  <a:gd name="T22" fmla="*/ 26 w 306"/>
                  <a:gd name="T23" fmla="*/ 57 h 356"/>
                  <a:gd name="T24" fmla="*/ 52 w 306"/>
                  <a:gd name="T25" fmla="*/ 89 h 356"/>
                  <a:gd name="T26" fmla="*/ 21 w 306"/>
                  <a:gd name="T27" fmla="*/ 174 h 356"/>
                  <a:gd name="T28" fmla="*/ 10 w 306"/>
                  <a:gd name="T29" fmla="*/ 268 h 356"/>
                  <a:gd name="T30" fmla="*/ 74 w 306"/>
                  <a:gd name="T31" fmla="*/ 318 h 356"/>
                  <a:gd name="T32" fmla="*/ 153 w 306"/>
                  <a:gd name="T33" fmla="*/ 356 h 356"/>
                  <a:gd name="T34" fmla="*/ 153 w 306"/>
                  <a:gd name="T35" fmla="*/ 356 h 356"/>
                  <a:gd name="T36" fmla="*/ 153 w 306"/>
                  <a:gd name="T37" fmla="*/ 356 h 356"/>
                  <a:gd name="T38" fmla="*/ 153 w 306"/>
                  <a:gd name="T39" fmla="*/ 356 h 356"/>
                  <a:gd name="T40" fmla="*/ 153 w 306"/>
                  <a:gd name="T41" fmla="*/ 356 h 356"/>
                  <a:gd name="T42" fmla="*/ 232 w 306"/>
                  <a:gd name="T43" fmla="*/ 318 h 356"/>
                  <a:gd name="T44" fmla="*/ 296 w 306"/>
                  <a:gd name="T45" fmla="*/ 268 h 356"/>
                  <a:gd name="T46" fmla="*/ 285 w 306"/>
                  <a:gd name="T47" fmla="*/ 174 h 356"/>
                  <a:gd name="T48" fmla="*/ 254 w 306"/>
                  <a:gd name="T49" fmla="*/ 89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6" h="356">
                    <a:moveTo>
                      <a:pt x="254" y="89"/>
                    </a:moveTo>
                    <a:cubicBezTo>
                      <a:pt x="258" y="71"/>
                      <a:pt x="280" y="57"/>
                      <a:pt x="280" y="57"/>
                    </a:cubicBezTo>
                    <a:cubicBezTo>
                      <a:pt x="238" y="8"/>
                      <a:pt x="238" y="8"/>
                      <a:pt x="238" y="8"/>
                    </a:cubicBezTo>
                    <a:cubicBezTo>
                      <a:pt x="238" y="8"/>
                      <a:pt x="211" y="21"/>
                      <a:pt x="188" y="19"/>
                    </a:cubicBezTo>
                    <a:cubicBezTo>
                      <a:pt x="165" y="17"/>
                      <a:pt x="153" y="0"/>
                      <a:pt x="153" y="0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53" y="0"/>
                      <a:pt x="141" y="17"/>
                      <a:pt x="118" y="19"/>
                    </a:cubicBezTo>
                    <a:cubicBezTo>
                      <a:pt x="95" y="21"/>
                      <a:pt x="68" y="8"/>
                      <a:pt x="68" y="8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48" y="71"/>
                      <a:pt x="52" y="89"/>
                    </a:cubicBezTo>
                    <a:cubicBezTo>
                      <a:pt x="57" y="117"/>
                      <a:pt x="40" y="135"/>
                      <a:pt x="21" y="174"/>
                    </a:cubicBezTo>
                    <a:cubicBezTo>
                      <a:pt x="9" y="199"/>
                      <a:pt x="0" y="238"/>
                      <a:pt x="10" y="268"/>
                    </a:cubicBezTo>
                    <a:cubicBezTo>
                      <a:pt x="18" y="296"/>
                      <a:pt x="42" y="305"/>
                      <a:pt x="74" y="318"/>
                    </a:cubicBezTo>
                    <a:cubicBezTo>
                      <a:pt x="116" y="335"/>
                      <a:pt x="153" y="356"/>
                      <a:pt x="153" y="356"/>
                    </a:cubicBezTo>
                    <a:cubicBezTo>
                      <a:pt x="153" y="356"/>
                      <a:pt x="153" y="356"/>
                      <a:pt x="153" y="356"/>
                    </a:cubicBezTo>
                    <a:cubicBezTo>
                      <a:pt x="153" y="356"/>
                      <a:pt x="153" y="356"/>
                      <a:pt x="153" y="356"/>
                    </a:cubicBezTo>
                    <a:cubicBezTo>
                      <a:pt x="153" y="356"/>
                      <a:pt x="153" y="356"/>
                      <a:pt x="153" y="356"/>
                    </a:cubicBezTo>
                    <a:cubicBezTo>
                      <a:pt x="153" y="356"/>
                      <a:pt x="153" y="356"/>
                      <a:pt x="153" y="356"/>
                    </a:cubicBezTo>
                    <a:cubicBezTo>
                      <a:pt x="153" y="356"/>
                      <a:pt x="190" y="335"/>
                      <a:pt x="232" y="318"/>
                    </a:cubicBezTo>
                    <a:cubicBezTo>
                      <a:pt x="264" y="305"/>
                      <a:pt x="288" y="296"/>
                      <a:pt x="296" y="268"/>
                    </a:cubicBezTo>
                    <a:cubicBezTo>
                      <a:pt x="306" y="238"/>
                      <a:pt x="297" y="199"/>
                      <a:pt x="285" y="174"/>
                    </a:cubicBezTo>
                    <a:cubicBezTo>
                      <a:pt x="266" y="135"/>
                      <a:pt x="249" y="117"/>
                      <a:pt x="254" y="8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0" name="Freeform 7"/>
              <p:cNvSpPr>
                <a:spLocks/>
              </p:cNvSpPr>
              <p:nvPr/>
            </p:nvSpPr>
            <p:spPr bwMode="auto">
              <a:xfrm>
                <a:off x="1747753" y="4703809"/>
                <a:ext cx="49244" cy="56983"/>
              </a:xfrm>
              <a:custGeom>
                <a:avLst/>
                <a:gdLst>
                  <a:gd name="T0" fmla="*/ 218 w 262"/>
                  <a:gd name="T1" fmla="*/ 76 h 304"/>
                  <a:gd name="T2" fmla="*/ 239 w 262"/>
                  <a:gd name="T3" fmla="*/ 49 h 304"/>
                  <a:gd name="T4" fmla="*/ 204 w 262"/>
                  <a:gd name="T5" fmla="*/ 6 h 304"/>
                  <a:gd name="T6" fmla="*/ 161 w 262"/>
                  <a:gd name="T7" fmla="*/ 16 h 304"/>
                  <a:gd name="T8" fmla="*/ 131 w 262"/>
                  <a:gd name="T9" fmla="*/ 0 h 304"/>
                  <a:gd name="T10" fmla="*/ 131 w 262"/>
                  <a:gd name="T11" fmla="*/ 0 h 304"/>
                  <a:gd name="T12" fmla="*/ 131 w 262"/>
                  <a:gd name="T13" fmla="*/ 0 h 304"/>
                  <a:gd name="T14" fmla="*/ 131 w 262"/>
                  <a:gd name="T15" fmla="*/ 0 h 304"/>
                  <a:gd name="T16" fmla="*/ 131 w 262"/>
                  <a:gd name="T17" fmla="*/ 0 h 304"/>
                  <a:gd name="T18" fmla="*/ 101 w 262"/>
                  <a:gd name="T19" fmla="*/ 16 h 304"/>
                  <a:gd name="T20" fmla="*/ 58 w 262"/>
                  <a:gd name="T21" fmla="*/ 6 h 304"/>
                  <a:gd name="T22" fmla="*/ 23 w 262"/>
                  <a:gd name="T23" fmla="*/ 49 h 304"/>
                  <a:gd name="T24" fmla="*/ 44 w 262"/>
                  <a:gd name="T25" fmla="*/ 76 h 304"/>
                  <a:gd name="T26" fmla="*/ 18 w 262"/>
                  <a:gd name="T27" fmla="*/ 149 h 304"/>
                  <a:gd name="T28" fmla="*/ 8 w 262"/>
                  <a:gd name="T29" fmla="*/ 229 h 304"/>
                  <a:gd name="T30" fmla="*/ 63 w 262"/>
                  <a:gd name="T31" fmla="*/ 272 h 304"/>
                  <a:gd name="T32" fmla="*/ 131 w 262"/>
                  <a:gd name="T33" fmla="*/ 304 h 304"/>
                  <a:gd name="T34" fmla="*/ 131 w 262"/>
                  <a:gd name="T35" fmla="*/ 304 h 304"/>
                  <a:gd name="T36" fmla="*/ 131 w 262"/>
                  <a:gd name="T37" fmla="*/ 304 h 304"/>
                  <a:gd name="T38" fmla="*/ 131 w 262"/>
                  <a:gd name="T39" fmla="*/ 304 h 304"/>
                  <a:gd name="T40" fmla="*/ 131 w 262"/>
                  <a:gd name="T41" fmla="*/ 304 h 304"/>
                  <a:gd name="T42" fmla="*/ 199 w 262"/>
                  <a:gd name="T43" fmla="*/ 272 h 304"/>
                  <a:gd name="T44" fmla="*/ 254 w 262"/>
                  <a:gd name="T45" fmla="*/ 229 h 304"/>
                  <a:gd name="T46" fmla="*/ 244 w 262"/>
                  <a:gd name="T47" fmla="*/ 149 h 304"/>
                  <a:gd name="T48" fmla="*/ 218 w 262"/>
                  <a:gd name="T49" fmla="*/ 76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2" h="304">
                    <a:moveTo>
                      <a:pt x="218" y="76"/>
                    </a:moveTo>
                    <a:cubicBezTo>
                      <a:pt x="221" y="61"/>
                      <a:pt x="239" y="49"/>
                      <a:pt x="239" y="49"/>
                    </a:cubicBezTo>
                    <a:cubicBezTo>
                      <a:pt x="204" y="6"/>
                      <a:pt x="204" y="6"/>
                      <a:pt x="204" y="6"/>
                    </a:cubicBezTo>
                    <a:cubicBezTo>
                      <a:pt x="204" y="6"/>
                      <a:pt x="181" y="18"/>
                      <a:pt x="161" y="16"/>
                    </a:cubicBezTo>
                    <a:cubicBezTo>
                      <a:pt x="141" y="14"/>
                      <a:pt x="131" y="0"/>
                      <a:pt x="131" y="0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31" y="0"/>
                      <a:pt x="121" y="14"/>
                      <a:pt x="101" y="16"/>
                    </a:cubicBezTo>
                    <a:cubicBezTo>
                      <a:pt x="81" y="18"/>
                      <a:pt x="58" y="6"/>
                      <a:pt x="58" y="6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23" y="49"/>
                      <a:pt x="42" y="61"/>
                      <a:pt x="44" y="76"/>
                    </a:cubicBezTo>
                    <a:cubicBezTo>
                      <a:pt x="49" y="100"/>
                      <a:pt x="34" y="116"/>
                      <a:pt x="18" y="149"/>
                    </a:cubicBezTo>
                    <a:cubicBezTo>
                      <a:pt x="8" y="170"/>
                      <a:pt x="0" y="204"/>
                      <a:pt x="8" y="229"/>
                    </a:cubicBezTo>
                    <a:cubicBezTo>
                      <a:pt x="15" y="253"/>
                      <a:pt x="36" y="261"/>
                      <a:pt x="63" y="272"/>
                    </a:cubicBezTo>
                    <a:cubicBezTo>
                      <a:pt x="99" y="286"/>
                      <a:pt x="131" y="304"/>
                      <a:pt x="131" y="304"/>
                    </a:cubicBezTo>
                    <a:cubicBezTo>
                      <a:pt x="131" y="304"/>
                      <a:pt x="131" y="304"/>
                      <a:pt x="131" y="304"/>
                    </a:cubicBezTo>
                    <a:cubicBezTo>
                      <a:pt x="131" y="304"/>
                      <a:pt x="131" y="304"/>
                      <a:pt x="131" y="304"/>
                    </a:cubicBezTo>
                    <a:cubicBezTo>
                      <a:pt x="131" y="304"/>
                      <a:pt x="131" y="304"/>
                      <a:pt x="131" y="304"/>
                    </a:cubicBezTo>
                    <a:cubicBezTo>
                      <a:pt x="131" y="304"/>
                      <a:pt x="131" y="304"/>
                      <a:pt x="131" y="304"/>
                    </a:cubicBezTo>
                    <a:cubicBezTo>
                      <a:pt x="131" y="304"/>
                      <a:pt x="163" y="286"/>
                      <a:pt x="199" y="272"/>
                    </a:cubicBezTo>
                    <a:cubicBezTo>
                      <a:pt x="226" y="261"/>
                      <a:pt x="247" y="253"/>
                      <a:pt x="254" y="229"/>
                    </a:cubicBezTo>
                    <a:cubicBezTo>
                      <a:pt x="262" y="204"/>
                      <a:pt x="254" y="170"/>
                      <a:pt x="244" y="149"/>
                    </a:cubicBezTo>
                    <a:cubicBezTo>
                      <a:pt x="228" y="116"/>
                      <a:pt x="213" y="100"/>
                      <a:pt x="218" y="7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1" name="Freeform 8"/>
              <p:cNvSpPr>
                <a:spLocks/>
              </p:cNvSpPr>
              <p:nvPr/>
            </p:nvSpPr>
            <p:spPr bwMode="auto">
              <a:xfrm>
                <a:off x="1748155" y="4671549"/>
                <a:ext cx="48440" cy="134869"/>
              </a:xfrm>
              <a:custGeom>
                <a:avLst/>
                <a:gdLst>
                  <a:gd name="T0" fmla="*/ 420 w 482"/>
                  <a:gd name="T1" fmla="*/ 179 h 1342"/>
                  <a:gd name="T2" fmla="*/ 241 w 482"/>
                  <a:gd name="T3" fmla="*/ 0 h 1342"/>
                  <a:gd name="T4" fmla="*/ 241 w 482"/>
                  <a:gd name="T5" fmla="*/ 0 h 1342"/>
                  <a:gd name="T6" fmla="*/ 241 w 482"/>
                  <a:gd name="T7" fmla="*/ 0 h 1342"/>
                  <a:gd name="T8" fmla="*/ 241 w 482"/>
                  <a:gd name="T9" fmla="*/ 0 h 1342"/>
                  <a:gd name="T10" fmla="*/ 241 w 482"/>
                  <a:gd name="T11" fmla="*/ 0 h 1342"/>
                  <a:gd name="T12" fmla="*/ 51 w 482"/>
                  <a:gd name="T13" fmla="*/ 179 h 1342"/>
                  <a:gd name="T14" fmla="*/ 164 w 482"/>
                  <a:gd name="T15" fmla="*/ 329 h 1342"/>
                  <a:gd name="T16" fmla="*/ 0 w 482"/>
                  <a:gd name="T17" fmla="*/ 1342 h 1342"/>
                  <a:gd name="T18" fmla="*/ 482 w 482"/>
                  <a:gd name="T19" fmla="*/ 1342 h 1342"/>
                  <a:gd name="T20" fmla="*/ 318 w 482"/>
                  <a:gd name="T21" fmla="*/ 329 h 1342"/>
                  <a:gd name="T22" fmla="*/ 420 w 482"/>
                  <a:gd name="T23" fmla="*/ 179 h 1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2" h="1342">
                    <a:moveTo>
                      <a:pt x="420" y="179"/>
                    </a:moveTo>
                    <a:lnTo>
                      <a:pt x="241" y="0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51" y="179"/>
                    </a:lnTo>
                    <a:lnTo>
                      <a:pt x="164" y="329"/>
                    </a:lnTo>
                    <a:lnTo>
                      <a:pt x="0" y="1342"/>
                    </a:lnTo>
                    <a:lnTo>
                      <a:pt x="482" y="1342"/>
                    </a:lnTo>
                    <a:lnTo>
                      <a:pt x="318" y="329"/>
                    </a:lnTo>
                    <a:lnTo>
                      <a:pt x="420" y="17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3" name="Freeform 15"/>
              <p:cNvSpPr>
                <a:spLocks noEditPoints="1"/>
              </p:cNvSpPr>
              <p:nvPr/>
            </p:nvSpPr>
            <p:spPr bwMode="auto">
              <a:xfrm>
                <a:off x="1495917" y="4257193"/>
                <a:ext cx="552916" cy="689980"/>
              </a:xfrm>
              <a:custGeom>
                <a:avLst/>
                <a:gdLst>
                  <a:gd name="T0" fmla="*/ 402 w 448"/>
                  <a:gd name="T1" fmla="*/ 0 h 559"/>
                  <a:gd name="T2" fmla="*/ 46 w 448"/>
                  <a:gd name="T3" fmla="*/ 0 h 559"/>
                  <a:gd name="T4" fmla="*/ 0 w 448"/>
                  <a:gd name="T5" fmla="*/ 46 h 559"/>
                  <a:gd name="T6" fmla="*/ 0 w 448"/>
                  <a:gd name="T7" fmla="*/ 513 h 559"/>
                  <a:gd name="T8" fmla="*/ 46 w 448"/>
                  <a:gd name="T9" fmla="*/ 559 h 559"/>
                  <a:gd name="T10" fmla="*/ 402 w 448"/>
                  <a:gd name="T11" fmla="*/ 559 h 559"/>
                  <a:gd name="T12" fmla="*/ 448 w 448"/>
                  <a:gd name="T13" fmla="*/ 513 h 559"/>
                  <a:gd name="T14" fmla="*/ 448 w 448"/>
                  <a:gd name="T15" fmla="*/ 46 h 559"/>
                  <a:gd name="T16" fmla="*/ 402 w 448"/>
                  <a:gd name="T17" fmla="*/ 0 h 559"/>
                  <a:gd name="T18" fmla="*/ 224 w 448"/>
                  <a:gd name="T19" fmla="*/ 544 h 559"/>
                  <a:gd name="T20" fmla="*/ 206 w 448"/>
                  <a:gd name="T21" fmla="*/ 526 h 559"/>
                  <a:gd name="T22" fmla="*/ 224 w 448"/>
                  <a:gd name="T23" fmla="*/ 508 h 559"/>
                  <a:gd name="T24" fmla="*/ 242 w 448"/>
                  <a:gd name="T25" fmla="*/ 526 h 559"/>
                  <a:gd name="T26" fmla="*/ 224 w 448"/>
                  <a:gd name="T27" fmla="*/ 544 h 559"/>
                  <a:gd name="T28" fmla="*/ 408 w 448"/>
                  <a:gd name="T29" fmla="*/ 488 h 559"/>
                  <a:gd name="T30" fmla="*/ 40 w 448"/>
                  <a:gd name="T31" fmla="*/ 488 h 559"/>
                  <a:gd name="T32" fmla="*/ 40 w 448"/>
                  <a:gd name="T33" fmla="*/ 41 h 559"/>
                  <a:gd name="T34" fmla="*/ 408 w 448"/>
                  <a:gd name="T35" fmla="*/ 41 h 559"/>
                  <a:gd name="T36" fmla="*/ 408 w 448"/>
                  <a:gd name="T37" fmla="*/ 488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8" h="559">
                    <a:moveTo>
                      <a:pt x="402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21" y="0"/>
                      <a:pt x="0" y="21"/>
                      <a:pt x="0" y="46"/>
                    </a:cubicBezTo>
                    <a:cubicBezTo>
                      <a:pt x="0" y="513"/>
                      <a:pt x="0" y="513"/>
                      <a:pt x="0" y="513"/>
                    </a:cubicBezTo>
                    <a:cubicBezTo>
                      <a:pt x="0" y="539"/>
                      <a:pt x="21" y="559"/>
                      <a:pt x="46" y="559"/>
                    </a:cubicBezTo>
                    <a:cubicBezTo>
                      <a:pt x="402" y="559"/>
                      <a:pt x="402" y="559"/>
                      <a:pt x="402" y="559"/>
                    </a:cubicBezTo>
                    <a:cubicBezTo>
                      <a:pt x="427" y="559"/>
                      <a:pt x="448" y="539"/>
                      <a:pt x="448" y="513"/>
                    </a:cubicBezTo>
                    <a:cubicBezTo>
                      <a:pt x="448" y="46"/>
                      <a:pt x="448" y="46"/>
                      <a:pt x="448" y="46"/>
                    </a:cubicBezTo>
                    <a:cubicBezTo>
                      <a:pt x="448" y="21"/>
                      <a:pt x="427" y="0"/>
                      <a:pt x="402" y="0"/>
                    </a:cubicBezTo>
                    <a:close/>
                    <a:moveTo>
                      <a:pt x="224" y="544"/>
                    </a:moveTo>
                    <a:cubicBezTo>
                      <a:pt x="214" y="544"/>
                      <a:pt x="206" y="536"/>
                      <a:pt x="206" y="526"/>
                    </a:cubicBezTo>
                    <a:cubicBezTo>
                      <a:pt x="206" y="516"/>
                      <a:pt x="214" y="508"/>
                      <a:pt x="224" y="508"/>
                    </a:cubicBezTo>
                    <a:cubicBezTo>
                      <a:pt x="234" y="508"/>
                      <a:pt x="242" y="516"/>
                      <a:pt x="242" y="526"/>
                    </a:cubicBezTo>
                    <a:cubicBezTo>
                      <a:pt x="242" y="536"/>
                      <a:pt x="234" y="544"/>
                      <a:pt x="224" y="544"/>
                    </a:cubicBezTo>
                    <a:close/>
                    <a:moveTo>
                      <a:pt x="408" y="488"/>
                    </a:moveTo>
                    <a:cubicBezTo>
                      <a:pt x="40" y="488"/>
                      <a:pt x="40" y="488"/>
                      <a:pt x="40" y="488"/>
                    </a:cubicBezTo>
                    <a:cubicBezTo>
                      <a:pt x="40" y="41"/>
                      <a:pt x="40" y="41"/>
                      <a:pt x="40" y="41"/>
                    </a:cubicBezTo>
                    <a:cubicBezTo>
                      <a:pt x="408" y="41"/>
                      <a:pt x="408" y="41"/>
                      <a:pt x="408" y="41"/>
                    </a:cubicBezTo>
                    <a:lnTo>
                      <a:pt x="408" y="4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31" name="Group 130"/>
          <p:cNvGrpSpPr/>
          <p:nvPr/>
        </p:nvGrpSpPr>
        <p:grpSpPr>
          <a:xfrm>
            <a:off x="3347834" y="370250"/>
            <a:ext cx="1705044" cy="1705044"/>
            <a:chOff x="1579820" y="506803"/>
            <a:chExt cx="1705044" cy="17050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9" name="Oval 108"/>
            <p:cNvSpPr/>
            <p:nvPr/>
          </p:nvSpPr>
          <p:spPr>
            <a:xfrm>
              <a:off x="1579820" y="506803"/>
              <a:ext cx="1705044" cy="17050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770169" y="528392"/>
              <a:ext cx="1324346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</a:rPr>
                <a:t>P.D.</a:t>
              </a:r>
            </a:p>
            <a:p>
              <a:pPr algn="ctr"/>
              <a:r>
                <a:rPr lang="en-US" sz="1600" b="1" dirty="0">
                  <a:latin typeface="Calibri" panose="020F0502020204030204" pitchFamily="34" charset="0"/>
                </a:rPr>
                <a:t>Pressured To Disclose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2073940" y="1409794"/>
              <a:ext cx="716804" cy="656649"/>
              <a:chOff x="2007178" y="1409794"/>
              <a:chExt cx="716804" cy="656649"/>
            </a:xfrm>
          </p:grpSpPr>
          <p:sp>
            <p:nvSpPr>
              <p:cNvPr id="113" name="Freeform 12"/>
              <p:cNvSpPr>
                <a:spLocks/>
              </p:cNvSpPr>
              <p:nvPr/>
            </p:nvSpPr>
            <p:spPr bwMode="auto">
              <a:xfrm>
                <a:off x="2388296" y="1915760"/>
                <a:ext cx="274726" cy="23165"/>
              </a:xfrm>
              <a:custGeom>
                <a:avLst/>
                <a:gdLst>
                  <a:gd name="T0" fmla="*/ 676 w 676"/>
                  <a:gd name="T1" fmla="*/ 57 h 57"/>
                  <a:gd name="T2" fmla="*/ 0 w 676"/>
                  <a:gd name="T3" fmla="*/ 57 h 57"/>
                  <a:gd name="T4" fmla="*/ 157 w 676"/>
                  <a:gd name="T5" fmla="*/ 0 h 57"/>
                  <a:gd name="T6" fmla="*/ 676 w 676"/>
                  <a:gd name="T7" fmla="*/ 0 h 57"/>
                  <a:gd name="T8" fmla="*/ 676 w 676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6" h="57">
                    <a:moveTo>
                      <a:pt x="676" y="57"/>
                    </a:moveTo>
                    <a:lnTo>
                      <a:pt x="0" y="57"/>
                    </a:lnTo>
                    <a:lnTo>
                      <a:pt x="157" y="0"/>
                    </a:lnTo>
                    <a:lnTo>
                      <a:pt x="676" y="0"/>
                    </a:lnTo>
                    <a:lnTo>
                      <a:pt x="676" y="57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4" name="Freeform 13"/>
              <p:cNvSpPr>
                <a:spLocks/>
              </p:cNvSpPr>
              <p:nvPr/>
            </p:nvSpPr>
            <p:spPr bwMode="auto">
              <a:xfrm>
                <a:off x="2289947" y="1409794"/>
                <a:ext cx="434035" cy="601470"/>
              </a:xfrm>
              <a:custGeom>
                <a:avLst/>
                <a:gdLst>
                  <a:gd name="T0" fmla="*/ 1068 w 1068"/>
                  <a:gd name="T1" fmla="*/ 1480 h 1480"/>
                  <a:gd name="T2" fmla="*/ 0 w 1068"/>
                  <a:gd name="T3" fmla="*/ 1480 h 1480"/>
                  <a:gd name="T4" fmla="*/ 0 w 1068"/>
                  <a:gd name="T5" fmla="*/ 1331 h 1480"/>
                  <a:gd name="T6" fmla="*/ 43 w 1068"/>
                  <a:gd name="T7" fmla="*/ 1295 h 1480"/>
                  <a:gd name="T8" fmla="*/ 43 w 1068"/>
                  <a:gd name="T9" fmla="*/ 1430 h 1480"/>
                  <a:gd name="T10" fmla="*/ 1025 w 1068"/>
                  <a:gd name="T11" fmla="*/ 1430 h 1480"/>
                  <a:gd name="T12" fmla="*/ 1025 w 1068"/>
                  <a:gd name="T13" fmla="*/ 50 h 1480"/>
                  <a:gd name="T14" fmla="*/ 43 w 1068"/>
                  <a:gd name="T15" fmla="*/ 50 h 1480"/>
                  <a:gd name="T16" fmla="*/ 43 w 1068"/>
                  <a:gd name="T17" fmla="*/ 576 h 1480"/>
                  <a:gd name="T18" fmla="*/ 0 w 1068"/>
                  <a:gd name="T19" fmla="*/ 612 h 1480"/>
                  <a:gd name="T20" fmla="*/ 0 w 1068"/>
                  <a:gd name="T21" fmla="*/ 0 h 1480"/>
                  <a:gd name="T22" fmla="*/ 1068 w 1068"/>
                  <a:gd name="T23" fmla="*/ 0 h 1480"/>
                  <a:gd name="T24" fmla="*/ 1068 w 1068"/>
                  <a:gd name="T25" fmla="*/ 1480 h 1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8" h="1480">
                    <a:moveTo>
                      <a:pt x="1068" y="1480"/>
                    </a:moveTo>
                    <a:lnTo>
                      <a:pt x="0" y="1480"/>
                    </a:lnTo>
                    <a:lnTo>
                      <a:pt x="0" y="1331"/>
                    </a:lnTo>
                    <a:lnTo>
                      <a:pt x="43" y="1295"/>
                    </a:lnTo>
                    <a:lnTo>
                      <a:pt x="43" y="1430"/>
                    </a:lnTo>
                    <a:lnTo>
                      <a:pt x="1025" y="1430"/>
                    </a:lnTo>
                    <a:lnTo>
                      <a:pt x="1025" y="50"/>
                    </a:lnTo>
                    <a:lnTo>
                      <a:pt x="43" y="50"/>
                    </a:lnTo>
                    <a:lnTo>
                      <a:pt x="43" y="576"/>
                    </a:lnTo>
                    <a:lnTo>
                      <a:pt x="0" y="612"/>
                    </a:lnTo>
                    <a:lnTo>
                      <a:pt x="0" y="0"/>
                    </a:lnTo>
                    <a:lnTo>
                      <a:pt x="1068" y="0"/>
                    </a:lnTo>
                    <a:lnTo>
                      <a:pt x="1068" y="148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5" name="Rectangle 14"/>
              <p:cNvSpPr>
                <a:spLocks noChangeArrowheads="1"/>
              </p:cNvSpPr>
              <p:nvPr/>
            </p:nvSpPr>
            <p:spPr bwMode="auto">
              <a:xfrm>
                <a:off x="2347656" y="1482133"/>
                <a:ext cx="315366" cy="2316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6" name="Rectangle 15"/>
              <p:cNvSpPr>
                <a:spLocks noChangeArrowheads="1"/>
              </p:cNvSpPr>
              <p:nvPr/>
            </p:nvSpPr>
            <p:spPr bwMode="auto">
              <a:xfrm>
                <a:off x="2347656" y="1568696"/>
                <a:ext cx="315366" cy="2316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7" name="Freeform 16"/>
              <p:cNvSpPr>
                <a:spLocks/>
              </p:cNvSpPr>
              <p:nvPr/>
            </p:nvSpPr>
            <p:spPr bwMode="auto">
              <a:xfrm>
                <a:off x="2419995" y="1655665"/>
                <a:ext cx="243027" cy="23165"/>
              </a:xfrm>
              <a:custGeom>
                <a:avLst/>
                <a:gdLst>
                  <a:gd name="T0" fmla="*/ 598 w 598"/>
                  <a:gd name="T1" fmla="*/ 57 h 57"/>
                  <a:gd name="T2" fmla="*/ 107 w 598"/>
                  <a:gd name="T3" fmla="*/ 57 h 57"/>
                  <a:gd name="T4" fmla="*/ 0 w 598"/>
                  <a:gd name="T5" fmla="*/ 0 h 57"/>
                  <a:gd name="T6" fmla="*/ 598 w 598"/>
                  <a:gd name="T7" fmla="*/ 0 h 57"/>
                  <a:gd name="T8" fmla="*/ 598 w 598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8" h="57">
                    <a:moveTo>
                      <a:pt x="598" y="57"/>
                    </a:moveTo>
                    <a:lnTo>
                      <a:pt x="107" y="57"/>
                    </a:lnTo>
                    <a:lnTo>
                      <a:pt x="0" y="0"/>
                    </a:lnTo>
                    <a:lnTo>
                      <a:pt x="598" y="0"/>
                    </a:lnTo>
                    <a:lnTo>
                      <a:pt x="598" y="57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8" name="Rectangle 17"/>
              <p:cNvSpPr>
                <a:spLocks noChangeArrowheads="1"/>
              </p:cNvSpPr>
              <p:nvPr/>
            </p:nvSpPr>
            <p:spPr bwMode="auto">
              <a:xfrm>
                <a:off x="2518344" y="1742228"/>
                <a:ext cx="144678" cy="2316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9" name="Rectangle 18"/>
              <p:cNvSpPr>
                <a:spLocks noChangeArrowheads="1"/>
              </p:cNvSpPr>
              <p:nvPr/>
            </p:nvSpPr>
            <p:spPr bwMode="auto">
              <a:xfrm>
                <a:off x="2515499" y="1829197"/>
                <a:ext cx="147523" cy="2316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0" name="Freeform 19"/>
              <p:cNvSpPr>
                <a:spLocks noEditPoints="1"/>
              </p:cNvSpPr>
              <p:nvPr/>
            </p:nvSpPr>
            <p:spPr bwMode="auto">
              <a:xfrm rot="1630291">
                <a:off x="2007178" y="1586486"/>
                <a:ext cx="483209" cy="479957"/>
              </a:xfrm>
              <a:custGeom>
                <a:avLst/>
                <a:gdLst>
                  <a:gd name="T0" fmla="*/ 147 w 167"/>
                  <a:gd name="T1" fmla="*/ 20 h 166"/>
                  <a:gd name="T2" fmla="*/ 74 w 167"/>
                  <a:gd name="T3" fmla="*/ 20 h 166"/>
                  <a:gd name="T4" fmla="*/ 69 w 167"/>
                  <a:gd name="T5" fmla="*/ 86 h 166"/>
                  <a:gd name="T6" fmla="*/ 64 w 167"/>
                  <a:gd name="T7" fmla="*/ 91 h 166"/>
                  <a:gd name="T8" fmla="*/ 65 w 167"/>
                  <a:gd name="T9" fmla="*/ 93 h 166"/>
                  <a:gd name="T10" fmla="*/ 63 w 167"/>
                  <a:gd name="T11" fmla="*/ 95 h 166"/>
                  <a:gd name="T12" fmla="*/ 62 w 167"/>
                  <a:gd name="T13" fmla="*/ 95 h 166"/>
                  <a:gd name="T14" fmla="*/ 61 w 167"/>
                  <a:gd name="T15" fmla="*/ 95 h 166"/>
                  <a:gd name="T16" fmla="*/ 61 w 167"/>
                  <a:gd name="T17" fmla="*/ 95 h 166"/>
                  <a:gd name="T18" fmla="*/ 61 w 167"/>
                  <a:gd name="T19" fmla="*/ 95 h 166"/>
                  <a:gd name="T20" fmla="*/ 61 w 167"/>
                  <a:gd name="T21" fmla="*/ 95 h 166"/>
                  <a:gd name="T22" fmla="*/ 61 w 167"/>
                  <a:gd name="T23" fmla="*/ 95 h 166"/>
                  <a:gd name="T24" fmla="*/ 60 w 167"/>
                  <a:gd name="T25" fmla="*/ 95 h 166"/>
                  <a:gd name="T26" fmla="*/ 2 w 167"/>
                  <a:gd name="T27" fmla="*/ 151 h 166"/>
                  <a:gd name="T28" fmla="*/ 2 w 167"/>
                  <a:gd name="T29" fmla="*/ 151 h 166"/>
                  <a:gd name="T30" fmla="*/ 1 w 167"/>
                  <a:gd name="T31" fmla="*/ 152 h 166"/>
                  <a:gd name="T32" fmla="*/ 0 w 167"/>
                  <a:gd name="T33" fmla="*/ 152 h 166"/>
                  <a:gd name="T34" fmla="*/ 6 w 167"/>
                  <a:gd name="T35" fmla="*/ 161 h 166"/>
                  <a:gd name="T36" fmla="*/ 14 w 167"/>
                  <a:gd name="T37" fmla="*/ 166 h 166"/>
                  <a:gd name="T38" fmla="*/ 15 w 167"/>
                  <a:gd name="T39" fmla="*/ 166 h 166"/>
                  <a:gd name="T40" fmla="*/ 72 w 167"/>
                  <a:gd name="T41" fmla="*/ 106 h 166"/>
                  <a:gd name="T42" fmla="*/ 72 w 167"/>
                  <a:gd name="T43" fmla="*/ 106 h 166"/>
                  <a:gd name="T44" fmla="*/ 72 w 167"/>
                  <a:gd name="T45" fmla="*/ 106 h 166"/>
                  <a:gd name="T46" fmla="*/ 71 w 167"/>
                  <a:gd name="T47" fmla="*/ 104 h 166"/>
                  <a:gd name="T48" fmla="*/ 73 w 167"/>
                  <a:gd name="T49" fmla="*/ 102 h 166"/>
                  <a:gd name="T50" fmla="*/ 73 w 167"/>
                  <a:gd name="T51" fmla="*/ 102 h 166"/>
                  <a:gd name="T52" fmla="*/ 75 w 167"/>
                  <a:gd name="T53" fmla="*/ 102 h 166"/>
                  <a:gd name="T54" fmla="*/ 80 w 167"/>
                  <a:gd name="T55" fmla="*/ 97 h 166"/>
                  <a:gd name="T56" fmla="*/ 147 w 167"/>
                  <a:gd name="T57" fmla="*/ 92 h 166"/>
                  <a:gd name="T58" fmla="*/ 147 w 167"/>
                  <a:gd name="T59" fmla="*/ 20 h 166"/>
                  <a:gd name="T60" fmla="*/ 142 w 167"/>
                  <a:gd name="T61" fmla="*/ 87 h 166"/>
                  <a:gd name="T62" fmla="*/ 79 w 167"/>
                  <a:gd name="T63" fmla="*/ 87 h 166"/>
                  <a:gd name="T64" fmla="*/ 79 w 167"/>
                  <a:gd name="T65" fmla="*/ 25 h 166"/>
                  <a:gd name="T66" fmla="*/ 142 w 167"/>
                  <a:gd name="T67" fmla="*/ 25 h 166"/>
                  <a:gd name="T68" fmla="*/ 142 w 167"/>
                  <a:gd name="T69" fmla="*/ 8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7" h="166">
                    <a:moveTo>
                      <a:pt x="147" y="20"/>
                    </a:moveTo>
                    <a:cubicBezTo>
                      <a:pt x="127" y="0"/>
                      <a:pt x="94" y="0"/>
                      <a:pt x="74" y="20"/>
                    </a:cubicBezTo>
                    <a:cubicBezTo>
                      <a:pt x="56" y="38"/>
                      <a:pt x="54" y="66"/>
                      <a:pt x="69" y="86"/>
                    </a:cubicBezTo>
                    <a:cubicBezTo>
                      <a:pt x="64" y="91"/>
                      <a:pt x="64" y="91"/>
                      <a:pt x="64" y="91"/>
                    </a:cubicBezTo>
                    <a:cubicBezTo>
                      <a:pt x="64" y="91"/>
                      <a:pt x="64" y="92"/>
                      <a:pt x="65" y="93"/>
                    </a:cubicBezTo>
                    <a:cubicBezTo>
                      <a:pt x="63" y="95"/>
                      <a:pt x="63" y="95"/>
                      <a:pt x="63" y="95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2" y="95"/>
                      <a:pt x="61" y="95"/>
                      <a:pt x="61" y="95"/>
                    </a:cubicBezTo>
                    <a:cubicBezTo>
                      <a:pt x="61" y="95"/>
                      <a:pt x="61" y="95"/>
                      <a:pt x="61" y="95"/>
                    </a:cubicBezTo>
                    <a:cubicBezTo>
                      <a:pt x="61" y="95"/>
                      <a:pt x="61" y="95"/>
                      <a:pt x="61" y="95"/>
                    </a:cubicBezTo>
                    <a:cubicBezTo>
                      <a:pt x="61" y="95"/>
                      <a:pt x="61" y="95"/>
                      <a:pt x="61" y="95"/>
                    </a:cubicBezTo>
                    <a:cubicBezTo>
                      <a:pt x="61" y="95"/>
                      <a:pt x="61" y="95"/>
                      <a:pt x="61" y="95"/>
                    </a:cubicBezTo>
                    <a:cubicBezTo>
                      <a:pt x="60" y="95"/>
                      <a:pt x="60" y="95"/>
                      <a:pt x="60" y="95"/>
                    </a:cubicBez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cubicBezTo>
                      <a:pt x="1" y="152"/>
                      <a:pt x="1" y="152"/>
                      <a:pt x="1" y="152"/>
                    </a:cubicBezTo>
                    <a:cubicBezTo>
                      <a:pt x="1" y="152"/>
                      <a:pt x="0" y="152"/>
                      <a:pt x="0" y="152"/>
                    </a:cubicBezTo>
                    <a:cubicBezTo>
                      <a:pt x="0" y="154"/>
                      <a:pt x="2" y="158"/>
                      <a:pt x="6" y="161"/>
                    </a:cubicBezTo>
                    <a:cubicBezTo>
                      <a:pt x="9" y="164"/>
                      <a:pt x="12" y="166"/>
                      <a:pt x="14" y="166"/>
                    </a:cubicBezTo>
                    <a:cubicBezTo>
                      <a:pt x="14" y="166"/>
                      <a:pt x="15" y="166"/>
                      <a:pt x="15" y="166"/>
                    </a:cubicBezTo>
                    <a:cubicBezTo>
                      <a:pt x="72" y="106"/>
                      <a:pt x="72" y="106"/>
                      <a:pt x="72" y="106"/>
                    </a:cubicBezTo>
                    <a:cubicBezTo>
                      <a:pt x="72" y="106"/>
                      <a:pt x="72" y="106"/>
                      <a:pt x="72" y="106"/>
                    </a:cubicBezTo>
                    <a:cubicBezTo>
                      <a:pt x="72" y="106"/>
                      <a:pt x="72" y="106"/>
                      <a:pt x="72" y="106"/>
                    </a:cubicBezTo>
                    <a:cubicBezTo>
                      <a:pt x="72" y="106"/>
                      <a:pt x="72" y="105"/>
                      <a:pt x="71" y="104"/>
                    </a:cubicBezTo>
                    <a:cubicBezTo>
                      <a:pt x="73" y="102"/>
                      <a:pt x="73" y="102"/>
                      <a:pt x="73" y="102"/>
                    </a:cubicBezTo>
                    <a:cubicBezTo>
                      <a:pt x="73" y="102"/>
                      <a:pt x="73" y="102"/>
                      <a:pt x="73" y="102"/>
                    </a:cubicBezTo>
                    <a:cubicBezTo>
                      <a:pt x="74" y="102"/>
                      <a:pt x="75" y="103"/>
                      <a:pt x="75" y="102"/>
                    </a:cubicBezTo>
                    <a:cubicBezTo>
                      <a:pt x="80" y="97"/>
                      <a:pt x="80" y="97"/>
                      <a:pt x="80" y="97"/>
                    </a:cubicBezTo>
                    <a:cubicBezTo>
                      <a:pt x="100" y="112"/>
                      <a:pt x="129" y="110"/>
                      <a:pt x="147" y="92"/>
                    </a:cubicBezTo>
                    <a:cubicBezTo>
                      <a:pt x="167" y="72"/>
                      <a:pt x="167" y="40"/>
                      <a:pt x="147" y="20"/>
                    </a:cubicBezTo>
                    <a:close/>
                    <a:moveTo>
                      <a:pt x="142" y="87"/>
                    </a:moveTo>
                    <a:cubicBezTo>
                      <a:pt x="125" y="105"/>
                      <a:pt x="97" y="105"/>
                      <a:pt x="79" y="87"/>
                    </a:cubicBezTo>
                    <a:cubicBezTo>
                      <a:pt x="62" y="70"/>
                      <a:pt x="62" y="42"/>
                      <a:pt x="79" y="25"/>
                    </a:cubicBezTo>
                    <a:cubicBezTo>
                      <a:pt x="97" y="7"/>
                      <a:pt x="125" y="7"/>
                      <a:pt x="142" y="25"/>
                    </a:cubicBezTo>
                    <a:cubicBezTo>
                      <a:pt x="159" y="42"/>
                      <a:pt x="159" y="70"/>
                      <a:pt x="142" y="87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32" name="Group 131"/>
          <p:cNvGrpSpPr/>
          <p:nvPr/>
        </p:nvGrpSpPr>
        <p:grpSpPr>
          <a:xfrm>
            <a:off x="7039936" y="369866"/>
            <a:ext cx="1705044" cy="1705044"/>
            <a:chOff x="5767856" y="359197"/>
            <a:chExt cx="1705044" cy="17050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Oval 36"/>
            <p:cNvSpPr/>
            <p:nvPr/>
          </p:nvSpPr>
          <p:spPr>
            <a:xfrm>
              <a:off x="5767856" y="359197"/>
              <a:ext cx="1705044" cy="17050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970080" y="466558"/>
              <a:ext cx="1324346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</a:rPr>
                <a:t>Defender Database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grpSp>
          <p:nvGrpSpPr>
            <p:cNvPr id="122" name="Group 121"/>
            <p:cNvGrpSpPr/>
            <p:nvPr/>
          </p:nvGrpSpPr>
          <p:grpSpPr>
            <a:xfrm>
              <a:off x="6230345" y="1104191"/>
              <a:ext cx="740093" cy="721724"/>
              <a:chOff x="1395413" y="0"/>
              <a:chExt cx="6353176" cy="6858000"/>
            </a:xfrm>
            <a:solidFill>
              <a:schemeClr val="tx2"/>
            </a:solidFill>
          </p:grpSpPr>
          <p:sp>
            <p:nvSpPr>
              <p:cNvPr id="123" name="Freeform 122"/>
              <p:cNvSpPr>
                <a:spLocks/>
              </p:cNvSpPr>
              <p:nvPr/>
            </p:nvSpPr>
            <p:spPr bwMode="auto">
              <a:xfrm>
                <a:off x="1395413" y="2743200"/>
                <a:ext cx="5486400" cy="4114800"/>
              </a:xfrm>
              <a:custGeom>
                <a:avLst/>
                <a:gdLst>
                  <a:gd name="T0" fmla="*/ 528 w 544"/>
                  <a:gd name="T1" fmla="*/ 42 h 408"/>
                  <a:gd name="T2" fmla="*/ 221 w 544"/>
                  <a:gd name="T3" fmla="*/ 42 h 408"/>
                  <a:gd name="T4" fmla="*/ 201 w 544"/>
                  <a:gd name="T5" fmla="*/ 15 h 408"/>
                  <a:gd name="T6" fmla="*/ 182 w 544"/>
                  <a:gd name="T7" fmla="*/ 0 h 408"/>
                  <a:gd name="T8" fmla="*/ 41 w 544"/>
                  <a:gd name="T9" fmla="*/ 0 h 408"/>
                  <a:gd name="T10" fmla="*/ 22 w 544"/>
                  <a:gd name="T11" fmla="*/ 15 h 408"/>
                  <a:gd name="T12" fmla="*/ 0 w 544"/>
                  <a:gd name="T13" fmla="*/ 44 h 408"/>
                  <a:gd name="T14" fmla="*/ 0 w 544"/>
                  <a:gd name="T15" fmla="*/ 79 h 408"/>
                  <a:gd name="T16" fmla="*/ 0 w 544"/>
                  <a:gd name="T17" fmla="*/ 79 h 408"/>
                  <a:gd name="T18" fmla="*/ 0 w 544"/>
                  <a:gd name="T19" fmla="*/ 392 h 408"/>
                  <a:gd name="T20" fmla="*/ 16 w 544"/>
                  <a:gd name="T21" fmla="*/ 408 h 408"/>
                  <a:gd name="T22" fmla="*/ 528 w 544"/>
                  <a:gd name="T23" fmla="*/ 408 h 408"/>
                  <a:gd name="T24" fmla="*/ 544 w 544"/>
                  <a:gd name="T25" fmla="*/ 392 h 408"/>
                  <a:gd name="T26" fmla="*/ 544 w 544"/>
                  <a:gd name="T27" fmla="*/ 58 h 408"/>
                  <a:gd name="T28" fmla="*/ 528 w 544"/>
                  <a:gd name="T29" fmla="*/ 4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4" h="408">
                    <a:moveTo>
                      <a:pt x="528" y="42"/>
                    </a:moveTo>
                    <a:cubicBezTo>
                      <a:pt x="221" y="42"/>
                      <a:pt x="221" y="42"/>
                      <a:pt x="221" y="42"/>
                    </a:cubicBezTo>
                    <a:cubicBezTo>
                      <a:pt x="201" y="15"/>
                      <a:pt x="201" y="15"/>
                      <a:pt x="201" y="15"/>
                    </a:cubicBezTo>
                    <a:cubicBezTo>
                      <a:pt x="201" y="15"/>
                      <a:pt x="191" y="0"/>
                      <a:pt x="182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2" y="15"/>
                      <a:pt x="22" y="15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392"/>
                      <a:pt x="0" y="392"/>
                      <a:pt x="0" y="392"/>
                    </a:cubicBezTo>
                    <a:cubicBezTo>
                      <a:pt x="0" y="401"/>
                      <a:pt x="7" y="408"/>
                      <a:pt x="16" y="408"/>
                    </a:cubicBezTo>
                    <a:cubicBezTo>
                      <a:pt x="528" y="408"/>
                      <a:pt x="528" y="408"/>
                      <a:pt x="528" y="408"/>
                    </a:cubicBezTo>
                    <a:cubicBezTo>
                      <a:pt x="537" y="408"/>
                      <a:pt x="544" y="401"/>
                      <a:pt x="544" y="392"/>
                    </a:cubicBezTo>
                    <a:cubicBezTo>
                      <a:pt x="544" y="58"/>
                      <a:pt x="544" y="58"/>
                      <a:pt x="544" y="58"/>
                    </a:cubicBezTo>
                    <a:cubicBezTo>
                      <a:pt x="544" y="49"/>
                      <a:pt x="537" y="42"/>
                      <a:pt x="528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4" name="Freeform 123"/>
              <p:cNvSpPr>
                <a:spLocks/>
              </p:cNvSpPr>
              <p:nvPr/>
            </p:nvSpPr>
            <p:spPr bwMode="auto">
              <a:xfrm>
                <a:off x="6881813" y="3963988"/>
                <a:ext cx="735013" cy="2732088"/>
              </a:xfrm>
              <a:custGeom>
                <a:avLst/>
                <a:gdLst>
                  <a:gd name="T0" fmla="*/ 0 w 463"/>
                  <a:gd name="T1" fmla="*/ 1721 h 1721"/>
                  <a:gd name="T2" fmla="*/ 463 w 463"/>
                  <a:gd name="T3" fmla="*/ 57 h 1721"/>
                  <a:gd name="T4" fmla="*/ 127 w 463"/>
                  <a:gd name="T5" fmla="*/ 0 h 1721"/>
                  <a:gd name="T6" fmla="*/ 38 w 463"/>
                  <a:gd name="T7" fmla="*/ 546 h 1721"/>
                  <a:gd name="T8" fmla="*/ 0 w 463"/>
                  <a:gd name="T9" fmla="*/ 1721 h 1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1721">
                    <a:moveTo>
                      <a:pt x="0" y="1721"/>
                    </a:moveTo>
                    <a:lnTo>
                      <a:pt x="463" y="57"/>
                    </a:lnTo>
                    <a:lnTo>
                      <a:pt x="127" y="0"/>
                    </a:lnTo>
                    <a:lnTo>
                      <a:pt x="38" y="546"/>
                    </a:lnTo>
                    <a:lnTo>
                      <a:pt x="0" y="17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5" name="Freeform 124"/>
              <p:cNvSpPr>
                <a:spLocks/>
              </p:cNvSpPr>
              <p:nvPr/>
            </p:nvSpPr>
            <p:spPr bwMode="auto">
              <a:xfrm>
                <a:off x="3209926" y="614363"/>
                <a:ext cx="3540125" cy="2492375"/>
              </a:xfrm>
              <a:custGeom>
                <a:avLst/>
                <a:gdLst>
                  <a:gd name="T0" fmla="*/ 2179 w 2230"/>
                  <a:gd name="T1" fmla="*/ 1570 h 1570"/>
                  <a:gd name="T2" fmla="*/ 2109 w 2230"/>
                  <a:gd name="T3" fmla="*/ 1570 h 1570"/>
                  <a:gd name="T4" fmla="*/ 2160 w 2230"/>
                  <a:gd name="T5" fmla="*/ 153 h 1570"/>
                  <a:gd name="T6" fmla="*/ 83 w 2230"/>
                  <a:gd name="T7" fmla="*/ 70 h 1570"/>
                  <a:gd name="T8" fmla="*/ 70 w 2230"/>
                  <a:gd name="T9" fmla="*/ 1296 h 1570"/>
                  <a:gd name="T10" fmla="*/ 0 w 2230"/>
                  <a:gd name="T11" fmla="*/ 1296 h 1570"/>
                  <a:gd name="T12" fmla="*/ 13 w 2230"/>
                  <a:gd name="T13" fmla="*/ 0 h 1570"/>
                  <a:gd name="T14" fmla="*/ 2230 w 2230"/>
                  <a:gd name="T15" fmla="*/ 89 h 1570"/>
                  <a:gd name="T16" fmla="*/ 2179 w 2230"/>
                  <a:gd name="T17" fmla="*/ 1570 h 1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30" h="1570">
                    <a:moveTo>
                      <a:pt x="2179" y="1570"/>
                    </a:moveTo>
                    <a:lnTo>
                      <a:pt x="2109" y="1570"/>
                    </a:lnTo>
                    <a:lnTo>
                      <a:pt x="2160" y="153"/>
                    </a:lnTo>
                    <a:lnTo>
                      <a:pt x="83" y="70"/>
                    </a:lnTo>
                    <a:lnTo>
                      <a:pt x="70" y="1296"/>
                    </a:lnTo>
                    <a:lnTo>
                      <a:pt x="0" y="1296"/>
                    </a:lnTo>
                    <a:lnTo>
                      <a:pt x="13" y="0"/>
                    </a:lnTo>
                    <a:lnTo>
                      <a:pt x="2230" y="89"/>
                    </a:lnTo>
                    <a:lnTo>
                      <a:pt x="2179" y="15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6" name="Freeform 125"/>
              <p:cNvSpPr>
                <a:spLocks/>
              </p:cNvSpPr>
              <p:nvPr/>
            </p:nvSpPr>
            <p:spPr bwMode="auto">
              <a:xfrm>
                <a:off x="4410076" y="0"/>
                <a:ext cx="3338513" cy="4821238"/>
              </a:xfrm>
              <a:custGeom>
                <a:avLst/>
                <a:gdLst>
                  <a:gd name="T0" fmla="*/ 1671 w 2103"/>
                  <a:gd name="T1" fmla="*/ 3037 h 3037"/>
                  <a:gd name="T2" fmla="*/ 1601 w 2103"/>
                  <a:gd name="T3" fmla="*/ 3024 h 3037"/>
                  <a:gd name="T4" fmla="*/ 2020 w 2103"/>
                  <a:gd name="T5" fmla="*/ 438 h 3037"/>
                  <a:gd name="T6" fmla="*/ 127 w 2103"/>
                  <a:gd name="T7" fmla="*/ 76 h 3037"/>
                  <a:gd name="T8" fmla="*/ 70 w 2103"/>
                  <a:gd name="T9" fmla="*/ 375 h 3037"/>
                  <a:gd name="T10" fmla="*/ 0 w 2103"/>
                  <a:gd name="T11" fmla="*/ 356 h 3037"/>
                  <a:gd name="T12" fmla="*/ 77 w 2103"/>
                  <a:gd name="T13" fmla="*/ 0 h 3037"/>
                  <a:gd name="T14" fmla="*/ 2103 w 2103"/>
                  <a:gd name="T15" fmla="*/ 381 h 3037"/>
                  <a:gd name="T16" fmla="*/ 2097 w 2103"/>
                  <a:gd name="T17" fmla="*/ 413 h 3037"/>
                  <a:gd name="T18" fmla="*/ 1671 w 2103"/>
                  <a:gd name="T19" fmla="*/ 3037 h 3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03" h="3037">
                    <a:moveTo>
                      <a:pt x="1671" y="3037"/>
                    </a:moveTo>
                    <a:lnTo>
                      <a:pt x="1601" y="3024"/>
                    </a:lnTo>
                    <a:lnTo>
                      <a:pt x="2020" y="438"/>
                    </a:lnTo>
                    <a:lnTo>
                      <a:pt x="127" y="76"/>
                    </a:lnTo>
                    <a:lnTo>
                      <a:pt x="70" y="375"/>
                    </a:lnTo>
                    <a:lnTo>
                      <a:pt x="0" y="356"/>
                    </a:lnTo>
                    <a:lnTo>
                      <a:pt x="77" y="0"/>
                    </a:lnTo>
                    <a:lnTo>
                      <a:pt x="2103" y="381"/>
                    </a:lnTo>
                    <a:lnTo>
                      <a:pt x="2097" y="413"/>
                    </a:lnTo>
                    <a:lnTo>
                      <a:pt x="1671" y="30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7" name="Freeform 126"/>
              <p:cNvSpPr>
                <a:spLocks/>
              </p:cNvSpPr>
              <p:nvPr/>
            </p:nvSpPr>
            <p:spPr bwMode="auto">
              <a:xfrm>
                <a:off x="4097338" y="1209675"/>
                <a:ext cx="1774825" cy="152400"/>
              </a:xfrm>
              <a:custGeom>
                <a:avLst/>
                <a:gdLst>
                  <a:gd name="T0" fmla="*/ 1112 w 1118"/>
                  <a:gd name="T1" fmla="*/ 96 h 96"/>
                  <a:gd name="T2" fmla="*/ 0 w 1118"/>
                  <a:gd name="T3" fmla="*/ 70 h 96"/>
                  <a:gd name="T4" fmla="*/ 0 w 1118"/>
                  <a:gd name="T5" fmla="*/ 0 h 96"/>
                  <a:gd name="T6" fmla="*/ 1118 w 1118"/>
                  <a:gd name="T7" fmla="*/ 26 h 96"/>
                  <a:gd name="T8" fmla="*/ 1112 w 1118"/>
                  <a:gd name="T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8" h="96">
                    <a:moveTo>
                      <a:pt x="1112" y="96"/>
                    </a:moveTo>
                    <a:lnTo>
                      <a:pt x="0" y="70"/>
                    </a:lnTo>
                    <a:lnTo>
                      <a:pt x="0" y="0"/>
                    </a:lnTo>
                    <a:lnTo>
                      <a:pt x="1118" y="26"/>
                    </a:lnTo>
                    <a:lnTo>
                      <a:pt x="1112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8" name="Freeform 127"/>
              <p:cNvSpPr>
                <a:spLocks/>
              </p:cNvSpPr>
              <p:nvPr/>
            </p:nvSpPr>
            <p:spPr bwMode="auto">
              <a:xfrm>
                <a:off x="3816351" y="1633538"/>
                <a:ext cx="2319338" cy="171450"/>
              </a:xfrm>
              <a:custGeom>
                <a:avLst/>
                <a:gdLst>
                  <a:gd name="T0" fmla="*/ 1461 w 1461"/>
                  <a:gd name="T1" fmla="*/ 108 h 108"/>
                  <a:gd name="T2" fmla="*/ 0 w 1461"/>
                  <a:gd name="T3" fmla="*/ 70 h 108"/>
                  <a:gd name="T4" fmla="*/ 0 w 1461"/>
                  <a:gd name="T5" fmla="*/ 0 h 108"/>
                  <a:gd name="T6" fmla="*/ 1461 w 1461"/>
                  <a:gd name="T7" fmla="*/ 38 h 108"/>
                  <a:gd name="T8" fmla="*/ 1461 w 1461"/>
                  <a:gd name="T9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1" h="108">
                    <a:moveTo>
                      <a:pt x="1461" y="108"/>
                    </a:moveTo>
                    <a:lnTo>
                      <a:pt x="0" y="70"/>
                    </a:lnTo>
                    <a:lnTo>
                      <a:pt x="0" y="0"/>
                    </a:lnTo>
                    <a:lnTo>
                      <a:pt x="1461" y="38"/>
                    </a:lnTo>
                    <a:lnTo>
                      <a:pt x="1461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9" name="Freeform 128"/>
              <p:cNvSpPr>
                <a:spLocks/>
              </p:cNvSpPr>
              <p:nvPr/>
            </p:nvSpPr>
            <p:spPr bwMode="auto">
              <a:xfrm>
                <a:off x="3795713" y="2268538"/>
                <a:ext cx="2238375" cy="161925"/>
              </a:xfrm>
              <a:custGeom>
                <a:avLst/>
                <a:gdLst>
                  <a:gd name="T0" fmla="*/ 1410 w 1410"/>
                  <a:gd name="T1" fmla="*/ 102 h 102"/>
                  <a:gd name="T2" fmla="*/ 0 w 1410"/>
                  <a:gd name="T3" fmla="*/ 64 h 102"/>
                  <a:gd name="T4" fmla="*/ 0 w 1410"/>
                  <a:gd name="T5" fmla="*/ 0 h 102"/>
                  <a:gd name="T6" fmla="*/ 1410 w 1410"/>
                  <a:gd name="T7" fmla="*/ 32 h 102"/>
                  <a:gd name="T8" fmla="*/ 1410 w 1410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0" h="102">
                    <a:moveTo>
                      <a:pt x="1410" y="102"/>
                    </a:moveTo>
                    <a:lnTo>
                      <a:pt x="0" y="64"/>
                    </a:lnTo>
                    <a:lnTo>
                      <a:pt x="0" y="0"/>
                    </a:lnTo>
                    <a:lnTo>
                      <a:pt x="1410" y="32"/>
                    </a:lnTo>
                    <a:lnTo>
                      <a:pt x="1410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0" name="Freeform 129"/>
              <p:cNvSpPr>
                <a:spLocks/>
              </p:cNvSpPr>
              <p:nvPr/>
            </p:nvSpPr>
            <p:spPr bwMode="auto">
              <a:xfrm>
                <a:off x="3784601" y="2592388"/>
                <a:ext cx="1866900" cy="150813"/>
              </a:xfrm>
              <a:custGeom>
                <a:avLst/>
                <a:gdLst>
                  <a:gd name="T0" fmla="*/ 1169 w 1176"/>
                  <a:gd name="T1" fmla="*/ 95 h 95"/>
                  <a:gd name="T2" fmla="*/ 0 w 1176"/>
                  <a:gd name="T3" fmla="*/ 70 h 95"/>
                  <a:gd name="T4" fmla="*/ 7 w 1176"/>
                  <a:gd name="T5" fmla="*/ 0 h 95"/>
                  <a:gd name="T6" fmla="*/ 1176 w 1176"/>
                  <a:gd name="T7" fmla="*/ 25 h 95"/>
                  <a:gd name="T8" fmla="*/ 1169 w 1176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6" h="95">
                    <a:moveTo>
                      <a:pt x="1169" y="95"/>
                    </a:moveTo>
                    <a:lnTo>
                      <a:pt x="0" y="70"/>
                    </a:lnTo>
                    <a:lnTo>
                      <a:pt x="7" y="0"/>
                    </a:lnTo>
                    <a:lnTo>
                      <a:pt x="1176" y="25"/>
                    </a:lnTo>
                    <a:lnTo>
                      <a:pt x="1169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135" name="Circular Arrow 134"/>
          <p:cNvSpPr/>
          <p:nvPr/>
        </p:nvSpPr>
        <p:spPr>
          <a:xfrm>
            <a:off x="3583149" y="256423"/>
            <a:ext cx="5028878" cy="5028878"/>
          </a:xfrm>
          <a:prstGeom prst="circularArrow">
            <a:avLst>
              <a:gd name="adj1" fmla="val 5202"/>
              <a:gd name="adj2" fmla="val 336015"/>
              <a:gd name="adj3" fmla="val 16865256"/>
              <a:gd name="adj4" fmla="val 15198729"/>
              <a:gd name="adj5" fmla="val 6068"/>
            </a:avLst>
          </a:prstGeom>
          <a:solidFill>
            <a:schemeClr val="tx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6" name="Circular Arrow 135"/>
          <p:cNvSpPr/>
          <p:nvPr/>
        </p:nvSpPr>
        <p:spPr>
          <a:xfrm>
            <a:off x="4148897" y="769846"/>
            <a:ext cx="5028878" cy="5028878"/>
          </a:xfrm>
          <a:prstGeom prst="circularArrow">
            <a:avLst>
              <a:gd name="adj1" fmla="val 5202"/>
              <a:gd name="adj2" fmla="val 336015"/>
              <a:gd name="adj3" fmla="val 21292825"/>
              <a:gd name="adj4" fmla="val 19766604"/>
              <a:gd name="adj5" fmla="val 6068"/>
            </a:avLst>
          </a:prstGeom>
          <a:solidFill>
            <a:schemeClr val="tx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7" name="Circular Arrow 136"/>
          <p:cNvSpPr/>
          <p:nvPr/>
        </p:nvSpPr>
        <p:spPr>
          <a:xfrm>
            <a:off x="4073264" y="1334350"/>
            <a:ext cx="5028878" cy="5028878"/>
          </a:xfrm>
          <a:prstGeom prst="circularArrow">
            <a:avLst>
              <a:gd name="adj1" fmla="val 5202"/>
              <a:gd name="adj2" fmla="val 336015"/>
              <a:gd name="adj3" fmla="val 4014266"/>
              <a:gd name="adj4" fmla="val 2253829"/>
              <a:gd name="adj5" fmla="val 6068"/>
            </a:avLst>
          </a:prstGeom>
          <a:solidFill>
            <a:schemeClr val="tx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8" name="Circular Arrow 137"/>
          <p:cNvSpPr/>
          <p:nvPr/>
        </p:nvSpPr>
        <p:spPr>
          <a:xfrm>
            <a:off x="3103820" y="1366307"/>
            <a:ext cx="5028878" cy="5028878"/>
          </a:xfrm>
          <a:prstGeom prst="circularArrow">
            <a:avLst>
              <a:gd name="adj1" fmla="val 5202"/>
              <a:gd name="adj2" fmla="val 336015"/>
              <a:gd name="adj3" fmla="val 8210155"/>
              <a:gd name="adj4" fmla="val 6449719"/>
              <a:gd name="adj5" fmla="val 6068"/>
            </a:avLst>
          </a:prstGeom>
          <a:solidFill>
            <a:schemeClr val="tx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9" name="Circular Arrow 138"/>
          <p:cNvSpPr/>
          <p:nvPr/>
        </p:nvSpPr>
        <p:spPr>
          <a:xfrm>
            <a:off x="2936843" y="687388"/>
            <a:ext cx="5028878" cy="5028878"/>
          </a:xfrm>
          <a:prstGeom prst="circularArrow">
            <a:avLst>
              <a:gd name="adj1" fmla="val 5202"/>
              <a:gd name="adj2" fmla="val 336015"/>
              <a:gd name="adj3" fmla="val 12297380"/>
              <a:gd name="adj4" fmla="val 10771160"/>
              <a:gd name="adj5" fmla="val 6068"/>
            </a:avLst>
          </a:prstGeom>
          <a:solidFill>
            <a:schemeClr val="tx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2"/>
          <p:cNvGrpSpPr/>
          <p:nvPr/>
        </p:nvGrpSpPr>
        <p:grpSpPr>
          <a:xfrm>
            <a:off x="4481415" y="1599432"/>
            <a:ext cx="3266878" cy="3266878"/>
            <a:chOff x="2938561" y="1552297"/>
            <a:chExt cx="3266878" cy="3266878"/>
          </a:xfrm>
        </p:grpSpPr>
        <p:sp>
          <p:nvSpPr>
            <p:cNvPr id="65" name="Oval 64"/>
            <p:cNvSpPr/>
            <p:nvPr/>
          </p:nvSpPr>
          <p:spPr>
            <a:xfrm>
              <a:off x="2938561" y="1552297"/>
              <a:ext cx="3266878" cy="32668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190471" y="2308573"/>
              <a:ext cx="2800767" cy="175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36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THE </a:t>
              </a:r>
            </a:p>
            <a:p>
              <a:pPr algn="ctr"/>
              <a:r>
                <a:rPr lang="en-US" altLang="en-US" sz="36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VIRTUOUS </a:t>
              </a:r>
            </a:p>
            <a:p>
              <a:pPr algn="ctr"/>
              <a:r>
                <a:rPr lang="en-US" altLang="en-US" sz="36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CYCLE</a:t>
              </a:r>
              <a:endParaRPr lang="en-US" sz="3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542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0986-6865-4511-87B8-11313F12EDA9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197" y="443813"/>
            <a:ext cx="4672587" cy="64141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034" b="85554"/>
          <a:stretch/>
        </p:blipFill>
        <p:spPr>
          <a:xfrm>
            <a:off x="7579500" y="1003168"/>
            <a:ext cx="2392403" cy="681646"/>
          </a:xfrm>
          <a:prstGeom prst="rect">
            <a:avLst/>
          </a:prstGeom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263989" y="195567"/>
            <a:ext cx="8183820" cy="6670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tx1"/>
                </a:solidFill>
              </a:rPr>
              <a:t>Database Application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3986" y="1496303"/>
            <a:ext cx="5859374" cy="3892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Mobile &amp; Desktop Friendly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Cloud-based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Customizable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Supports Cross-organizational Collaboration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Track Public and Confidential Data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Built to handle any type of misconduct data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Officer and Command Based Profiles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789F36-BC0E-C942-90B7-17F81D5F3F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500" y="1548674"/>
            <a:ext cx="2208876" cy="154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86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</TotalTime>
  <Words>289</Words>
  <Application>Microsoft Macintosh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Gill Sans MT</vt:lpstr>
      <vt:lpstr>Tahoma</vt:lpstr>
      <vt:lpstr>Office Theme</vt:lpstr>
      <vt:lpstr> Policing the Police August 2020 </vt:lpstr>
      <vt:lpstr>PowerPoint Presentation</vt:lpstr>
      <vt:lpstr>Database Sources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Ciccolini, Julie</dc:creator>
  <cp:lastModifiedBy>Julie Ciccolini</cp:lastModifiedBy>
  <cp:revision>57</cp:revision>
  <dcterms:created xsi:type="dcterms:W3CDTF">2019-06-05T16:49:16Z</dcterms:created>
  <dcterms:modified xsi:type="dcterms:W3CDTF">2020-08-18T16:39:57Z</dcterms:modified>
</cp:coreProperties>
</file>