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39"/>
  </p:notesMasterIdLst>
  <p:sldIdLst>
    <p:sldId id="257" r:id="rId3"/>
    <p:sldId id="964" r:id="rId4"/>
    <p:sldId id="258" r:id="rId5"/>
    <p:sldId id="1702" r:id="rId6"/>
    <p:sldId id="1678" r:id="rId7"/>
    <p:sldId id="1655" r:id="rId8"/>
    <p:sldId id="1712" r:id="rId9"/>
    <p:sldId id="1700" r:id="rId10"/>
    <p:sldId id="1646" r:id="rId11"/>
    <p:sldId id="307" r:id="rId12"/>
    <p:sldId id="1665" r:id="rId13"/>
    <p:sldId id="1693" r:id="rId14"/>
    <p:sldId id="1651" r:id="rId15"/>
    <p:sldId id="1650" r:id="rId16"/>
    <p:sldId id="1652" r:id="rId17"/>
    <p:sldId id="1688" r:id="rId18"/>
    <p:sldId id="1687" r:id="rId19"/>
    <p:sldId id="1697" r:id="rId20"/>
    <p:sldId id="1694" r:id="rId21"/>
    <p:sldId id="1699" r:id="rId22"/>
    <p:sldId id="1654" r:id="rId23"/>
    <p:sldId id="1656" r:id="rId24"/>
    <p:sldId id="1721" r:id="rId25"/>
    <p:sldId id="261" r:id="rId26"/>
    <p:sldId id="259" r:id="rId27"/>
    <p:sldId id="1680" r:id="rId28"/>
    <p:sldId id="1725" r:id="rId29"/>
    <p:sldId id="1657" r:id="rId30"/>
    <p:sldId id="1683" r:id="rId31"/>
    <p:sldId id="1724" r:id="rId32"/>
    <p:sldId id="1695" r:id="rId33"/>
    <p:sldId id="1710" r:id="rId34"/>
    <p:sldId id="1692" r:id="rId35"/>
    <p:sldId id="1696" r:id="rId36"/>
    <p:sldId id="1666" r:id="rId37"/>
    <p:sldId id="27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F7B5686-1C3E-1801-9E5E-2865921C221D}" name="Jake Stimell" initials="JS" userId="S::jakes@respectability.org::4cf06fd0-5246-4e7e-a6bf-a6d56aa42f00" providerId="AD"/>
  <p188:author id="{2F2BD7EA-A27F-DF92-7493-E75F087D45F6}" name="Ariel Simms" initials="AS" userId="S::ariels@respectability.org::1160be23-2c39-4854-b33f-093f9fe0699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6CE4E"/>
    <a:srgbClr val="F4CC4D"/>
    <a:srgbClr val="E6E6E6"/>
    <a:srgbClr val="F9E3B0"/>
    <a:srgbClr val="FAEA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03" autoAdjust="0"/>
    <p:restoredTop sz="95904" autoAdjust="0"/>
  </p:normalViewPr>
  <p:slideViewPr>
    <p:cSldViewPr snapToGrid="0">
      <p:cViewPr>
        <p:scale>
          <a:sx n="99" d="100"/>
          <a:sy n="99" d="100"/>
        </p:scale>
        <p:origin x="152" y="58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031AA1-8C8B-4065-893C-D959D75444CD}" type="datetimeFigureOut">
              <a:rPr lang="en-US" smtClean="0"/>
              <a:t>4/24/24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BAEBEA-0E1E-4003-A370-C66572413CA4}" type="slidenum">
              <a:rPr lang="en-US" smtClean="0"/>
              <a:t>‹#›</a:t>
            </a:fld>
            <a:endParaRPr lang="en-US"/>
          </a:p>
        </p:txBody>
      </p:sp>
    </p:spTree>
    <p:extLst>
      <p:ext uri="{BB962C8B-B14F-4D97-AF65-F5344CB8AC3E}">
        <p14:creationId xmlns:p14="http://schemas.microsoft.com/office/powerpoint/2010/main" val="827284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askjan.org/index.cfm"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EA2109-1EEB-AE44-AC51-1F0D5DADB39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FADFA6-47E9-421D-A8F4-C60644D773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3504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2018 study by Accenture and </a:t>
            </a:r>
            <a:r>
              <a:rPr lang="en-US" err="1"/>
              <a:t>Disability:IN</a:t>
            </a:r>
            <a:r>
              <a:rPr lang="en-US"/>
              <a:t>—reported that companies embracing practices that support and encourage individuals with disabilities in the workplace saw their bottom line improve. Strong DE&amp;I practices were associated with up to 30% less staff turnover, double the net income, and a 30% boost in economic profit margin, compared with their peer companies that scored lower on DEI practices. So there’s no reason that employers shouldn’t promote these practices for their employees!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FADFA6-47E9-421D-A8F4-C60644D773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6683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F2833-5762-4E0C-9C9E-774432C7BC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2807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some great resources that can help you on your disability inclusion journey and help employers learn best practices, source talent, and learn about ADA compliance and accommodations in the workplace.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F2833-5762-4E0C-9C9E-774432C7BC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32971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228AC-4CCE-121D-C0C1-24040D9BFF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37B556-2DD3-8A21-B99F-DD909755FB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8E8834-FDA9-EA20-945C-5BEFCC828D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576AEC7-97F4-88FF-E45C-D39220D621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D8198-C881-42E8-816A-0D8CEE495F3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899457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5AB28-CFA1-7D4F-838E-5E9E627A03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7B0B4D-95C0-FF69-F409-30334856C3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37DCE6-7005-0548-D823-1C5E70102A2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D717977-10E9-6589-661F-121782B048D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D8198-C881-42E8-816A-0D8CEE495F3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42400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77527-8BC7-D74B-290D-E8C1DD21FE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A3B9E0-A6B5-71C6-C8A0-9330BB8410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969B7E-9C0B-02F5-E36F-CAA40B0A1F72}"/>
              </a:ext>
            </a:extLst>
          </p:cNvPr>
          <p:cNvSpPr>
            <a:spLocks noGrp="1"/>
          </p:cNvSpPr>
          <p:nvPr>
            <p:ph type="body" idx="1"/>
          </p:nvPr>
        </p:nvSpPr>
        <p:spPr/>
        <p:txBody>
          <a:bodyPr/>
          <a:lstStyle/>
          <a:p>
            <a:r>
              <a:rPr lang="en-US" dirty="0"/>
              <a:t>https://seramount.com/resources/creating-successful-self-id-campaigns-to-foster-inclusion</a:t>
            </a:r>
          </a:p>
        </p:txBody>
      </p:sp>
      <p:sp>
        <p:nvSpPr>
          <p:cNvPr id="4" name="Slide Number Placeholder 3">
            <a:extLst>
              <a:ext uri="{FF2B5EF4-FFF2-40B4-BE49-F238E27FC236}">
                <a16:creationId xmlns:a16="http://schemas.microsoft.com/office/drawing/2014/main" id="{D012C289-BCFE-DBEB-7219-DB8F7DC27D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D8198-C881-42E8-816A-0D8CEE495F3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79986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yourself, are you consulting with people w/disabilities? </a:t>
            </a:r>
          </a:p>
          <a:p>
            <a:r>
              <a:rPr lang="en-US" sz="1200" b="0" i="0" u="none" strike="noStrike" kern="1200">
                <a:solidFill>
                  <a:schemeClr val="tx1"/>
                </a:solidFill>
                <a:effectLst/>
                <a:latin typeface="+mn-lt"/>
                <a:ea typeface="+mn-ea"/>
                <a:cs typeface="+mn-cs"/>
              </a:rPr>
              <a:t>People with disabilities have a voice that should and must be at the table from the beginning of any planning process and should never simply be an after-thought. As I said a couple slides ago, “Nothing about us without us.”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FADFA6-47E9-421D-A8F4-C60644D773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7638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2CA02-F9F5-670C-5945-DAC785E312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AAF2B6-4DB9-71BB-A5A4-27472A2DC5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32C114-F00E-FBC6-BD32-9917F786DB9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3BA3BDAA-83A1-D714-9E9C-CFFB68AC2D0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D8198-C881-42E8-816A-0D8CEE495F3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42603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EA2109-1EEB-AE44-AC51-1F0D5DADB39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FADFA6-47E9-421D-A8F4-C60644D773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3162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EA2109-1EEB-AE44-AC51-1F0D5DADB399}" type="slidenum">
              <a:rPr lang="en-US" smtClean="0"/>
              <a:t>25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BAEBEA-0E1E-4003-A370-C66572413CA4}" type="slidenum">
              <a:rPr lang="en-US" smtClean="0"/>
              <a:t>26</a:t>
            </a:fld>
            <a:endParaRPr lang="en-US"/>
          </a:p>
        </p:txBody>
      </p:sp>
    </p:spTree>
    <p:extLst>
      <p:ext uri="{BB962C8B-B14F-4D97-AF65-F5344CB8AC3E}">
        <p14:creationId xmlns:p14="http://schemas.microsoft.com/office/powerpoint/2010/main" val="42079027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F2833-5762-4E0C-9C9E-774432C7BC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28073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12B90-26F8-8F63-65C8-8B160BE854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DA0CED-B5AC-2BA5-6F5B-D2A34D9C07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4AACF6-DA49-9D82-7758-9DB31DB8481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ato" panose="020F0502020204030203" pitchFamily="34" charset="0"/>
                <a:ea typeface="Lato" panose="020F0502020204030203" pitchFamily="34" charset="0"/>
                <a:cs typeface="Lato" panose="020F0502020204030203" pitchFamily="34" charset="0"/>
              </a:rPr>
              <a:t>Accommodations: </a:t>
            </a:r>
            <a:r>
              <a:rPr lang="en-US" dirty="0">
                <a:latin typeface="Lato" panose="020F0502020204030203" pitchFamily="34" charset="0"/>
                <a:ea typeface="Lato" panose="020F0502020204030203" pitchFamily="34" charset="0"/>
                <a:cs typeface="Lato" panose="020F0502020204030203" pitchFamily="34" charset="0"/>
                <a:hlinkClick r:id="rId3"/>
              </a:rPr>
              <a:t>https://askjan.org/index.cfm</a:t>
            </a:r>
            <a:r>
              <a:rPr lang="en-US" dirty="0">
                <a:latin typeface="Lato" panose="020F0502020204030203" pitchFamily="34" charset="0"/>
                <a:ea typeface="Lato" panose="020F0502020204030203" pitchFamily="34" charset="0"/>
                <a:cs typeface="Lato" panose="020F0502020204030203" pitchFamily="34" charset="0"/>
              </a:rPr>
              <a:t> </a:t>
            </a:r>
          </a:p>
          <a:p>
            <a:endParaRPr lang="en-US" dirty="0"/>
          </a:p>
        </p:txBody>
      </p:sp>
      <p:sp>
        <p:nvSpPr>
          <p:cNvPr id="4" name="Slide Number Placeholder 3">
            <a:extLst>
              <a:ext uri="{FF2B5EF4-FFF2-40B4-BE49-F238E27FC236}">
                <a16:creationId xmlns:a16="http://schemas.microsoft.com/office/drawing/2014/main" id="{EE2B7503-BA90-B32F-0782-2053DFE8ABD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D8198-C881-42E8-816A-0D8CEE495F3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80187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4E2E7-1695-F7DA-6996-7ABCB859F7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957F21-DFDD-F386-C347-A9B0204797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01CED5-E1A7-48D4-A046-7B982D1BB13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559B7E74-C91C-F760-7194-621392DAF86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D1BB9E-E0F8-4471-A535-090D1CEA1F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01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FADFA6-47E9-421D-A8F4-C60644D773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55362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FADFA6-47E9-421D-A8F4-C60644D773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03924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EA2109-1EEB-AE44-AC51-1F0D5DADB3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EA2109-1EEB-AE44-AC51-1F0D5DADB399}" type="slidenum">
              <a:rPr lang="en-US" smtClean="0"/>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D1BB9E-E0F8-4471-A535-090D1CEA1F5F}" type="slidenum">
              <a:rPr lang="en-US" smtClean="0"/>
              <a:t>4</a:t>
            </a:fld>
            <a:endParaRPr lang="en-US"/>
          </a:p>
        </p:txBody>
      </p:sp>
    </p:spTree>
    <p:extLst>
      <p:ext uri="{BB962C8B-B14F-4D97-AF65-F5344CB8AC3E}">
        <p14:creationId xmlns:p14="http://schemas.microsoft.com/office/powerpoint/2010/main" val="624035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FADFA6-47E9-421D-A8F4-C60644D773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4567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FADFA6-47E9-421D-A8F4-C60644D773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2724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FADFA6-47E9-421D-A8F4-C60644D773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3756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F2833-5762-4E0C-9C9E-774432C7BC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9020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F2833-5762-4E0C-9C9E-774432C7BC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8488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77285-1366-98B3-5321-33C3B056A9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80A9DD-AA2B-1FD6-FE96-691A359394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EACD7C-C035-10E0-AA0F-5EF1F0618627}"/>
              </a:ext>
            </a:extLst>
          </p:cNvPr>
          <p:cNvSpPr>
            <a:spLocks noGrp="1"/>
          </p:cNvSpPr>
          <p:nvPr>
            <p:ph type="dt" sz="half" idx="10"/>
          </p:nvPr>
        </p:nvSpPr>
        <p:spPr/>
        <p:txBody>
          <a:bodyPr/>
          <a:lstStyle/>
          <a:p>
            <a:fld id="{ADA418E4-C521-475B-97F3-70046C202BD8}" type="datetimeFigureOut">
              <a:rPr lang="en-US" smtClean="0"/>
              <a:t>4/24/24</a:t>
            </a:fld>
            <a:endParaRPr lang="en-US"/>
          </a:p>
        </p:txBody>
      </p:sp>
      <p:sp>
        <p:nvSpPr>
          <p:cNvPr id="5" name="Footer Placeholder 4">
            <a:extLst>
              <a:ext uri="{FF2B5EF4-FFF2-40B4-BE49-F238E27FC236}">
                <a16:creationId xmlns:a16="http://schemas.microsoft.com/office/drawing/2014/main" id="{613E61E0-9970-5427-AEB8-5824061BF0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25548-AEBA-77BC-1E59-899188EFC92B}"/>
              </a:ext>
            </a:extLst>
          </p:cNvPr>
          <p:cNvSpPr>
            <a:spLocks noGrp="1"/>
          </p:cNvSpPr>
          <p:nvPr>
            <p:ph type="sldNum" sz="quarter" idx="12"/>
          </p:nvPr>
        </p:nvSpPr>
        <p:spPr/>
        <p:txBody>
          <a:bodyPr/>
          <a:lstStyle/>
          <a:p>
            <a:fld id="{BC939D0C-3CE2-4633-B0CC-71C93D97C6E1}" type="slidenum">
              <a:rPr lang="en-US" smtClean="0"/>
              <a:t>‹#›</a:t>
            </a:fld>
            <a:endParaRPr lang="en-US"/>
          </a:p>
        </p:txBody>
      </p:sp>
    </p:spTree>
    <p:extLst>
      <p:ext uri="{BB962C8B-B14F-4D97-AF65-F5344CB8AC3E}">
        <p14:creationId xmlns:p14="http://schemas.microsoft.com/office/powerpoint/2010/main" val="1884814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15771-2FC1-48C6-94D8-21A5BAB4A5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876FC8-9BD9-D924-A2CC-3F539AD242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ED2382-608F-827C-9C66-07E62E64C5E1}"/>
              </a:ext>
            </a:extLst>
          </p:cNvPr>
          <p:cNvSpPr>
            <a:spLocks noGrp="1"/>
          </p:cNvSpPr>
          <p:nvPr>
            <p:ph type="dt" sz="half" idx="10"/>
          </p:nvPr>
        </p:nvSpPr>
        <p:spPr/>
        <p:txBody>
          <a:bodyPr/>
          <a:lstStyle/>
          <a:p>
            <a:fld id="{ADA418E4-C521-475B-97F3-70046C202BD8}" type="datetimeFigureOut">
              <a:rPr lang="en-US" smtClean="0"/>
              <a:t>4/24/24</a:t>
            </a:fld>
            <a:endParaRPr lang="en-US"/>
          </a:p>
        </p:txBody>
      </p:sp>
      <p:sp>
        <p:nvSpPr>
          <p:cNvPr id="5" name="Footer Placeholder 4">
            <a:extLst>
              <a:ext uri="{FF2B5EF4-FFF2-40B4-BE49-F238E27FC236}">
                <a16:creationId xmlns:a16="http://schemas.microsoft.com/office/drawing/2014/main" id="{E9A2EB09-6CC8-8C99-CEE4-20FBE9BFC0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1C5428-1F4D-1207-22CD-E12633C97E3F}"/>
              </a:ext>
            </a:extLst>
          </p:cNvPr>
          <p:cNvSpPr>
            <a:spLocks noGrp="1"/>
          </p:cNvSpPr>
          <p:nvPr>
            <p:ph type="sldNum" sz="quarter" idx="12"/>
          </p:nvPr>
        </p:nvSpPr>
        <p:spPr/>
        <p:txBody>
          <a:bodyPr/>
          <a:lstStyle/>
          <a:p>
            <a:fld id="{BC939D0C-3CE2-4633-B0CC-71C93D97C6E1}" type="slidenum">
              <a:rPr lang="en-US" smtClean="0"/>
              <a:t>‹#›</a:t>
            </a:fld>
            <a:endParaRPr lang="en-US"/>
          </a:p>
        </p:txBody>
      </p:sp>
    </p:spTree>
    <p:extLst>
      <p:ext uri="{BB962C8B-B14F-4D97-AF65-F5344CB8AC3E}">
        <p14:creationId xmlns:p14="http://schemas.microsoft.com/office/powerpoint/2010/main" val="649681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3BC8BB-A629-9FE5-4566-03B61B4555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08B9EE-2AEB-D3FC-C2E8-AFD62AFE2B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0F03CD-B3D9-8184-268F-F43F73444AD7}"/>
              </a:ext>
            </a:extLst>
          </p:cNvPr>
          <p:cNvSpPr>
            <a:spLocks noGrp="1"/>
          </p:cNvSpPr>
          <p:nvPr>
            <p:ph type="dt" sz="half" idx="10"/>
          </p:nvPr>
        </p:nvSpPr>
        <p:spPr/>
        <p:txBody>
          <a:bodyPr/>
          <a:lstStyle/>
          <a:p>
            <a:fld id="{ADA418E4-C521-475B-97F3-70046C202BD8}" type="datetimeFigureOut">
              <a:rPr lang="en-US" smtClean="0"/>
              <a:t>4/24/24</a:t>
            </a:fld>
            <a:endParaRPr lang="en-US"/>
          </a:p>
        </p:txBody>
      </p:sp>
      <p:sp>
        <p:nvSpPr>
          <p:cNvPr id="5" name="Footer Placeholder 4">
            <a:extLst>
              <a:ext uri="{FF2B5EF4-FFF2-40B4-BE49-F238E27FC236}">
                <a16:creationId xmlns:a16="http://schemas.microsoft.com/office/drawing/2014/main" id="{A9EE0B9A-98FB-D800-469E-FD43D77859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9FB7A4-B866-54FB-2F32-CC8944FFD8E8}"/>
              </a:ext>
            </a:extLst>
          </p:cNvPr>
          <p:cNvSpPr>
            <a:spLocks noGrp="1"/>
          </p:cNvSpPr>
          <p:nvPr>
            <p:ph type="sldNum" sz="quarter" idx="12"/>
          </p:nvPr>
        </p:nvSpPr>
        <p:spPr/>
        <p:txBody>
          <a:bodyPr/>
          <a:lstStyle/>
          <a:p>
            <a:fld id="{BC939D0C-3CE2-4633-B0CC-71C93D97C6E1}" type="slidenum">
              <a:rPr lang="en-US" smtClean="0"/>
              <a:t>‹#›</a:t>
            </a:fld>
            <a:endParaRPr lang="en-US"/>
          </a:p>
        </p:txBody>
      </p:sp>
    </p:spTree>
    <p:extLst>
      <p:ext uri="{BB962C8B-B14F-4D97-AF65-F5344CB8AC3E}">
        <p14:creationId xmlns:p14="http://schemas.microsoft.com/office/powerpoint/2010/main" val="2052272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General Text slide">
    <p:spTree>
      <p:nvGrpSpPr>
        <p:cNvPr id="1" name=""/>
        <p:cNvGrpSpPr/>
        <p:nvPr/>
      </p:nvGrpSpPr>
      <p:grpSpPr>
        <a:xfrm>
          <a:off x="0" y="0"/>
          <a:ext cx="0" cy="0"/>
          <a:chOff x="0" y="0"/>
          <a:chExt cx="0" cy="0"/>
        </a:xfrm>
      </p:grpSpPr>
      <p:pic>
        <p:nvPicPr>
          <p:cNvPr id="5" name="Picture 6" descr="RespectAbility logo"/>
          <p:cNvPicPr>
            <a:picLocks noChangeAspect="1"/>
          </p:cNvPicPr>
          <p:nvPr userDrawn="1"/>
        </p:nvPicPr>
        <p:blipFill>
          <a:blip r:embed="rId2" cstate="print"/>
          <a:stretch>
            <a:fillRect/>
          </a:stretch>
        </p:blipFill>
        <p:spPr>
          <a:xfrm>
            <a:off x="11247268" y="306686"/>
            <a:ext cx="662152" cy="291440"/>
          </a:xfrm>
          <a:prstGeom prst="rect">
            <a:avLst/>
          </a:prstGeom>
        </p:spPr>
      </p:pic>
      <p:cxnSp>
        <p:nvCxnSpPr>
          <p:cNvPr id="6" name="Straight Arrow Connector 5"/>
          <p:cNvCxnSpPr/>
          <p:nvPr userDrawn="1"/>
        </p:nvCxnSpPr>
        <p:spPr>
          <a:xfrm>
            <a:off x="-2384" y="758346"/>
            <a:ext cx="3202784" cy="14798"/>
          </a:xfrm>
          <a:prstGeom prst="straightConnector1">
            <a:avLst/>
          </a:prstGeom>
          <a:ln w="28575">
            <a:solidFill>
              <a:srgbClr val="F2A63C"/>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userDrawn="1"/>
        </p:nvCxnSpPr>
        <p:spPr>
          <a:xfrm>
            <a:off x="8991602" y="773144"/>
            <a:ext cx="3198514" cy="0"/>
          </a:xfrm>
          <a:prstGeom prst="straightConnector1">
            <a:avLst/>
          </a:prstGeom>
          <a:ln w="28575">
            <a:solidFill>
              <a:srgbClr val="F2A63C"/>
            </a:solidFill>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3200399" y="141432"/>
            <a:ext cx="5791204" cy="1325563"/>
          </a:xfrm>
        </p:spPr>
        <p:txBody>
          <a:bodyPr>
            <a:normAutofit/>
          </a:bodyPr>
          <a:lstStyle>
            <a:lvl1pPr algn="ctr">
              <a:defRPr sz="4000" b="1">
                <a:latin typeface="+mj-lt"/>
                <a:ea typeface="Lato" panose="020F0502020204030203" pitchFamily="34" charset="0"/>
                <a:cs typeface="Lato" panose="020F0502020204030203" pitchFamily="34" charset="0"/>
              </a:defRPr>
            </a:lvl1pPr>
          </a:lstStyle>
          <a:p>
            <a:r>
              <a:rPr lang="en-US" dirty="0"/>
              <a:t>Click to edit Master title style</a:t>
            </a:r>
          </a:p>
        </p:txBody>
      </p:sp>
      <p:sp>
        <p:nvSpPr>
          <p:cNvPr id="13" name="Text Placeholder 12"/>
          <p:cNvSpPr>
            <a:spLocks noGrp="1"/>
          </p:cNvSpPr>
          <p:nvPr>
            <p:ph type="body" sz="quarter" idx="13"/>
          </p:nvPr>
        </p:nvSpPr>
        <p:spPr>
          <a:xfrm>
            <a:off x="1018381" y="1742359"/>
            <a:ext cx="10155237" cy="4229100"/>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69789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General Text slide">
    <p:spTree>
      <p:nvGrpSpPr>
        <p:cNvPr id="1" name=""/>
        <p:cNvGrpSpPr/>
        <p:nvPr/>
      </p:nvGrpSpPr>
      <p:grpSpPr>
        <a:xfrm>
          <a:off x="0" y="0"/>
          <a:ext cx="0" cy="0"/>
          <a:chOff x="0" y="0"/>
          <a:chExt cx="0" cy="0"/>
        </a:xfrm>
      </p:grpSpPr>
      <p:sp>
        <p:nvSpPr>
          <p:cNvPr id="2" name="Rectangles 1"/>
          <p:cNvSpPr/>
          <p:nvPr userDrawn="1"/>
        </p:nvSpPr>
        <p:spPr>
          <a:xfrm>
            <a:off x="635" y="1770380"/>
            <a:ext cx="12191365" cy="27501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descr="RespectAbility logo"/>
          <p:cNvPicPr>
            <a:picLocks noChangeAspect="1"/>
          </p:cNvPicPr>
          <p:nvPr userDrawn="1"/>
        </p:nvPicPr>
        <p:blipFill>
          <a:blip r:embed="rId2" cstate="print"/>
          <a:stretch>
            <a:fillRect/>
          </a:stretch>
        </p:blipFill>
        <p:spPr>
          <a:xfrm>
            <a:off x="5595620" y="278130"/>
            <a:ext cx="1001395" cy="440690"/>
          </a:xfrm>
          <a:prstGeom prst="rect">
            <a:avLst/>
          </a:prstGeom>
        </p:spPr>
      </p:pic>
      <p:cxnSp>
        <p:nvCxnSpPr>
          <p:cNvPr id="7" name="Straight Arrow Connector 6"/>
          <p:cNvCxnSpPr/>
          <p:nvPr userDrawn="1"/>
        </p:nvCxnSpPr>
        <p:spPr>
          <a:xfrm flipH="1" flipV="1">
            <a:off x="724535" y="-60325"/>
            <a:ext cx="8255" cy="6979920"/>
          </a:xfrm>
          <a:prstGeom prst="straightConnector1">
            <a:avLst/>
          </a:prstGeom>
          <a:ln w="28575">
            <a:solidFill>
              <a:srgbClr val="F2A63C"/>
            </a:solidFill>
          </a:ln>
        </p:spPr>
        <p:style>
          <a:lnRef idx="2">
            <a:schemeClr val="accent4"/>
          </a:lnRef>
          <a:fillRef idx="0">
            <a:schemeClr val="accent4"/>
          </a:fillRef>
          <a:effectRef idx="1">
            <a:schemeClr val="accent4"/>
          </a:effectRef>
          <a:fontRef idx="minor">
            <a:schemeClr val="tx1"/>
          </a:fontRef>
        </p:style>
      </p:cxnSp>
      <p:sp>
        <p:nvSpPr>
          <p:cNvPr id="8" name="Title 7"/>
          <p:cNvSpPr>
            <a:spLocks noGrp="1"/>
          </p:cNvSpPr>
          <p:nvPr>
            <p:ph type="title"/>
          </p:nvPr>
        </p:nvSpPr>
        <p:spPr>
          <a:xfrm>
            <a:off x="1983105" y="2482215"/>
            <a:ext cx="8225790" cy="1325880"/>
          </a:xfrm>
        </p:spPr>
        <p:txBody>
          <a:bodyPr>
            <a:normAutofit/>
          </a:bodyPr>
          <a:lstStyle>
            <a:lvl1pPr algn="ctr">
              <a:defRPr sz="3000" b="1">
                <a:latin typeface="Libre Baskerville" panose="02000000000000000000" pitchFamily="2" charset="0"/>
                <a:ea typeface="Lato" panose="020F0502020204030203" pitchFamily="34" charset="0"/>
                <a:cs typeface="Lato" panose="020F0502020204030203" pitchFamily="34" charset="0"/>
              </a:defRPr>
            </a:lvl1pPr>
          </a:lstStyle>
          <a:p>
            <a:r>
              <a:rPr lang="en-US" dirty="0"/>
              <a:t>Click to edit Master title style</a:t>
            </a:r>
          </a:p>
        </p:txBody>
      </p:sp>
      <p:cxnSp>
        <p:nvCxnSpPr>
          <p:cNvPr id="4" name="Straight Arrow Connector 3"/>
          <p:cNvCxnSpPr/>
          <p:nvPr userDrawn="1"/>
        </p:nvCxnSpPr>
        <p:spPr>
          <a:xfrm flipV="1">
            <a:off x="11463020" y="-60960"/>
            <a:ext cx="8255" cy="6979920"/>
          </a:xfrm>
          <a:prstGeom prst="straightConnector1">
            <a:avLst/>
          </a:prstGeom>
          <a:ln w="28575">
            <a:solidFill>
              <a:srgbClr val="F2A63C"/>
            </a:solidFill>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1941253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text and picture option 3">
    <p:spTree>
      <p:nvGrpSpPr>
        <p:cNvPr id="1" name=""/>
        <p:cNvGrpSpPr/>
        <p:nvPr/>
      </p:nvGrpSpPr>
      <p:grpSpPr>
        <a:xfrm>
          <a:off x="0" y="0"/>
          <a:ext cx="0" cy="0"/>
          <a:chOff x="0" y="0"/>
          <a:chExt cx="0" cy="0"/>
        </a:xfrm>
      </p:grpSpPr>
      <p:pic>
        <p:nvPicPr>
          <p:cNvPr id="7" name="Picture 6" descr="Logo&#10;&#10;Description automatically generated"/>
          <p:cNvPicPr>
            <a:picLocks noChangeAspect="1"/>
          </p:cNvPicPr>
          <p:nvPr userDrawn="1"/>
        </p:nvPicPr>
        <p:blipFill>
          <a:blip r:embed="rId2" cstate="print"/>
          <a:stretch>
            <a:fillRect/>
          </a:stretch>
        </p:blipFill>
        <p:spPr>
          <a:xfrm>
            <a:off x="11245485" y="6359016"/>
            <a:ext cx="662152" cy="291440"/>
          </a:xfrm>
          <a:prstGeom prst="rect">
            <a:avLst/>
          </a:prstGeom>
        </p:spPr>
      </p:pic>
      <p:sp>
        <p:nvSpPr>
          <p:cNvPr id="8" name="Rectangle 7"/>
          <p:cNvSpPr/>
          <p:nvPr userDrawn="1"/>
        </p:nvSpPr>
        <p:spPr>
          <a:xfrm rot="16200000">
            <a:off x="-3378199" y="3375183"/>
            <a:ext cx="6868899" cy="114836"/>
          </a:xfrm>
          <a:prstGeom prst="rect">
            <a:avLst/>
          </a:prstGeom>
          <a:solidFill>
            <a:srgbClr val="F2A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4"/>
          <p:cNvSpPr>
            <a:spLocks noGrp="1"/>
          </p:cNvSpPr>
          <p:nvPr>
            <p:ph type="pic" sz="quarter" idx="10"/>
          </p:nvPr>
        </p:nvSpPr>
        <p:spPr>
          <a:xfrm>
            <a:off x="114300" y="-10900"/>
            <a:ext cx="4547347" cy="6868900"/>
          </a:xfrm>
        </p:spPr>
        <p:txBody>
          <a:bodyPr/>
          <a:lstStyle/>
          <a:p>
            <a:endParaRPr lang="en-US"/>
          </a:p>
        </p:txBody>
      </p:sp>
      <p:sp>
        <p:nvSpPr>
          <p:cNvPr id="16" name="Title 15"/>
          <p:cNvSpPr>
            <a:spLocks noGrp="1"/>
          </p:cNvSpPr>
          <p:nvPr>
            <p:ph type="title"/>
          </p:nvPr>
        </p:nvSpPr>
        <p:spPr>
          <a:xfrm>
            <a:off x="5109882" y="365125"/>
            <a:ext cx="6243918" cy="1325563"/>
          </a:xfrm>
        </p:spPr>
        <p:txBody>
          <a:bodyPr>
            <a:normAutofit/>
          </a:bodyPr>
          <a:lstStyle>
            <a:lvl1pPr>
              <a:defRPr sz="3000" b="1">
                <a:latin typeface="Libre Baskerville" panose="02000000000000000000" pitchFamily="2" charset="0"/>
                <a:ea typeface="Lato" panose="020F0502020204030203" pitchFamily="34" charset="0"/>
                <a:cs typeface="Lato" panose="020F0502020204030203" pitchFamily="34" charset="0"/>
              </a:defRPr>
            </a:lvl1pPr>
          </a:lstStyle>
          <a:p>
            <a:r>
              <a:rPr lang="en-US"/>
              <a:t>Click to edit Master title style</a:t>
            </a:r>
          </a:p>
        </p:txBody>
      </p:sp>
      <p:sp>
        <p:nvSpPr>
          <p:cNvPr id="18" name="Text Placeholder 17"/>
          <p:cNvSpPr>
            <a:spLocks noGrp="1"/>
          </p:cNvSpPr>
          <p:nvPr>
            <p:ph type="body" sz="quarter" idx="11"/>
          </p:nvPr>
        </p:nvSpPr>
        <p:spPr>
          <a:xfrm>
            <a:off x="5110163" y="2008188"/>
            <a:ext cx="6243637" cy="3944937"/>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04956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703936" y="830580"/>
            <a:ext cx="7207623" cy="674512"/>
          </a:xfrm>
        </p:spPr>
        <p:txBody>
          <a:bodyPr anchor="ctr">
            <a:normAutofit/>
          </a:bodyPr>
          <a:lstStyle>
            <a:lvl1pPr algn="l">
              <a:defRPr sz="3600" b="1">
                <a:latin typeface="Libre Baskerville" panose="02000000000000000000" pitchFamily="2" charset="0"/>
                <a:ea typeface="Lato" panose="020F0502020204030203" pitchFamily="34" charset="0"/>
                <a:cs typeface="Lato" panose="020F0502020204030203" pitchFamily="34" charset="0"/>
              </a:defRPr>
            </a:lvl1pPr>
          </a:lstStyle>
          <a:p>
            <a:r>
              <a:rPr lang="en-US" dirty="0"/>
              <a:t>Click to edit Master title style</a:t>
            </a:r>
          </a:p>
        </p:txBody>
      </p:sp>
      <p:sp>
        <p:nvSpPr>
          <p:cNvPr id="3" name="Subtitle 2"/>
          <p:cNvSpPr>
            <a:spLocks noGrp="1"/>
          </p:cNvSpPr>
          <p:nvPr>
            <p:ph type="subTitle" idx="1"/>
          </p:nvPr>
        </p:nvSpPr>
        <p:spPr>
          <a:xfrm>
            <a:off x="4703936" y="1649506"/>
            <a:ext cx="7207624" cy="433659"/>
          </a:xfrm>
        </p:spPr>
        <p:txBody>
          <a:bodyPr>
            <a:noAutofit/>
          </a:bodyPr>
          <a:lstStyle>
            <a:lvl1pPr marL="0" indent="0" algn="l">
              <a:buNone/>
              <a:defRPr sz="2800" b="1">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Rectangle 6"/>
          <p:cNvSpPr/>
          <p:nvPr userDrawn="1"/>
        </p:nvSpPr>
        <p:spPr>
          <a:xfrm>
            <a:off x="0" y="-13247"/>
            <a:ext cx="12197255" cy="126125"/>
          </a:xfrm>
          <a:prstGeom prst="rect">
            <a:avLst/>
          </a:prstGeom>
          <a:solidFill>
            <a:srgbClr val="F2A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6" descr="RespectAbility"/>
          <p:cNvPicPr>
            <a:picLocks noChangeAspect="1"/>
          </p:cNvPicPr>
          <p:nvPr userDrawn="1"/>
        </p:nvPicPr>
        <p:blipFill>
          <a:blip r:embed="rId2" cstate="print"/>
          <a:stretch>
            <a:fillRect/>
          </a:stretch>
        </p:blipFill>
        <p:spPr>
          <a:xfrm>
            <a:off x="718185" y="830580"/>
            <a:ext cx="2778760" cy="1237615"/>
          </a:xfrm>
          <a:prstGeom prst="rect">
            <a:avLst/>
          </a:prstGeom>
        </p:spPr>
      </p:pic>
      <p:cxnSp>
        <p:nvCxnSpPr>
          <p:cNvPr id="15" name="Straight Arrow Connector 14"/>
          <p:cNvCxnSpPr/>
          <p:nvPr userDrawn="1"/>
        </p:nvCxnSpPr>
        <p:spPr>
          <a:xfrm>
            <a:off x="4215436" y="781664"/>
            <a:ext cx="21021" cy="1334813"/>
          </a:xfrm>
          <a:prstGeom prst="straightConnector1">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Picture Placeholder 20"/>
          <p:cNvSpPr>
            <a:spLocks noGrp="1"/>
          </p:cNvSpPr>
          <p:nvPr>
            <p:ph type="pic" sz="quarter" idx="13"/>
          </p:nvPr>
        </p:nvSpPr>
        <p:spPr>
          <a:xfrm>
            <a:off x="0" y="2930328"/>
            <a:ext cx="12192000" cy="2814637"/>
          </a:xfrm>
        </p:spPr>
        <p:txBody>
          <a:bodyPr/>
          <a:lstStyle/>
          <a:p>
            <a:endParaRPr lang="en-US"/>
          </a:p>
        </p:txBody>
      </p:sp>
    </p:spTree>
    <p:extLst>
      <p:ext uri="{BB962C8B-B14F-4D97-AF65-F5344CB8AC3E}">
        <p14:creationId xmlns:p14="http://schemas.microsoft.com/office/powerpoint/2010/main" val="9747690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p:cNvSpPr/>
          <p:nvPr userDrawn="1"/>
        </p:nvSpPr>
        <p:spPr>
          <a:xfrm>
            <a:off x="0" y="-13247"/>
            <a:ext cx="12197255" cy="126125"/>
          </a:xfrm>
          <a:prstGeom prst="rect">
            <a:avLst/>
          </a:prstGeom>
          <a:solidFill>
            <a:srgbClr val="F2A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6" descr="RespectAbility"/>
          <p:cNvPicPr>
            <a:picLocks noChangeAspect="1"/>
          </p:cNvPicPr>
          <p:nvPr userDrawn="1"/>
        </p:nvPicPr>
        <p:blipFill>
          <a:blip r:embed="rId2" cstate="print"/>
          <a:stretch>
            <a:fillRect/>
          </a:stretch>
        </p:blipFill>
        <p:spPr>
          <a:xfrm>
            <a:off x="412580" y="4383499"/>
            <a:ext cx="3232506" cy="1439706"/>
          </a:xfrm>
          <a:prstGeom prst="rect">
            <a:avLst/>
          </a:prstGeom>
        </p:spPr>
      </p:pic>
      <p:sp>
        <p:nvSpPr>
          <p:cNvPr id="21" name="Picture Placeholder 20"/>
          <p:cNvSpPr>
            <a:spLocks noGrp="1"/>
          </p:cNvSpPr>
          <p:nvPr>
            <p:ph type="pic" sz="quarter" idx="13"/>
          </p:nvPr>
        </p:nvSpPr>
        <p:spPr>
          <a:xfrm>
            <a:off x="0" y="112878"/>
            <a:ext cx="12192000" cy="3446253"/>
          </a:xfrm>
        </p:spPr>
        <p:txBody>
          <a:bodyPr/>
          <a:lstStyle/>
          <a:p>
            <a:endParaRPr lang="en-US" dirty="0"/>
          </a:p>
        </p:txBody>
      </p:sp>
      <p:sp>
        <p:nvSpPr>
          <p:cNvPr id="10" name="Rectangle 9"/>
          <p:cNvSpPr/>
          <p:nvPr userDrawn="1"/>
        </p:nvSpPr>
        <p:spPr>
          <a:xfrm>
            <a:off x="4109156" y="3564466"/>
            <a:ext cx="8071553" cy="3290713"/>
          </a:xfrm>
          <a:prstGeom prst="rect">
            <a:avLst/>
          </a:prstGeom>
          <a:solidFill>
            <a:srgbClr val="F5F5F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userDrawn="1"/>
        </p:nvCxnSpPr>
        <p:spPr>
          <a:xfrm flipH="1">
            <a:off x="4073755" y="3563325"/>
            <a:ext cx="18491" cy="3282146"/>
          </a:xfrm>
          <a:prstGeom prst="straightConnector1">
            <a:avLst/>
          </a:prstGeom>
          <a:ln w="12700">
            <a:solidFill>
              <a:srgbClr val="F2A63C"/>
            </a:solidFill>
          </a:ln>
        </p:spPr>
        <p:style>
          <a:lnRef idx="1">
            <a:schemeClr val="accent1"/>
          </a:lnRef>
          <a:fillRef idx="0">
            <a:schemeClr val="accent1"/>
          </a:fillRef>
          <a:effectRef idx="0">
            <a:schemeClr val="accent1"/>
          </a:effectRef>
          <a:fontRef idx="minor">
            <a:schemeClr val="tx1"/>
          </a:fontRef>
        </p:style>
      </p:cxnSp>
      <p:sp>
        <p:nvSpPr>
          <p:cNvPr id="6" name="Title 5"/>
          <p:cNvSpPr>
            <a:spLocks noGrp="1"/>
          </p:cNvSpPr>
          <p:nvPr>
            <p:ph type="title" hasCustomPrompt="1"/>
          </p:nvPr>
        </p:nvSpPr>
        <p:spPr>
          <a:xfrm>
            <a:off x="4520915" y="3721074"/>
            <a:ext cx="6451885" cy="523219"/>
          </a:xfrm>
        </p:spPr>
        <p:txBody>
          <a:bodyPr>
            <a:normAutofit/>
          </a:bodyPr>
          <a:lstStyle>
            <a:lvl1pPr>
              <a:defRPr sz="3000" b="1">
                <a:solidFill>
                  <a:srgbClr val="E8992A"/>
                </a:solidFill>
                <a:latin typeface="Libre Baskerville" panose="02000000000000000000" pitchFamily="2" charset="0"/>
              </a:defRPr>
            </a:lvl1pPr>
          </a:lstStyle>
          <a:p>
            <a:r>
              <a:rPr lang="en-US" dirty="0"/>
              <a:t>FOR MORE INFORMATION</a:t>
            </a:r>
          </a:p>
        </p:txBody>
      </p:sp>
      <p:sp>
        <p:nvSpPr>
          <p:cNvPr id="5" name="Text Placeholder 4"/>
          <p:cNvSpPr>
            <a:spLocks noGrp="1"/>
          </p:cNvSpPr>
          <p:nvPr>
            <p:ph type="body" sz="quarter" idx="14"/>
          </p:nvPr>
        </p:nvSpPr>
        <p:spPr>
          <a:xfrm>
            <a:off x="4521200" y="4383088"/>
            <a:ext cx="7294563" cy="2071687"/>
          </a:xfrm>
        </p:spPr>
        <p:txBody>
          <a:bodyPr>
            <a:normAutofit/>
          </a:bodyPr>
          <a:lstStyle>
            <a:lvl1pPr marL="0" indent="0">
              <a:buNone/>
              <a:defRPr sz="2400">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edit Master text styles</a:t>
            </a:r>
          </a:p>
        </p:txBody>
      </p:sp>
    </p:spTree>
    <p:extLst>
      <p:ext uri="{BB962C8B-B14F-4D97-AF65-F5344CB8AC3E}">
        <p14:creationId xmlns:p14="http://schemas.microsoft.com/office/powerpoint/2010/main" val="12833922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with yellow top">
    <p:spTree>
      <p:nvGrpSpPr>
        <p:cNvPr id="1" name=""/>
        <p:cNvGrpSpPr/>
        <p:nvPr/>
      </p:nvGrpSpPr>
      <p:grpSpPr>
        <a:xfrm>
          <a:off x="0" y="0"/>
          <a:ext cx="0" cy="0"/>
          <a:chOff x="0" y="0"/>
          <a:chExt cx="0" cy="0"/>
        </a:xfrm>
      </p:grpSpPr>
      <p:sp>
        <p:nvSpPr>
          <p:cNvPr id="7" name="Rectangle 6"/>
          <p:cNvSpPr/>
          <p:nvPr userDrawn="1"/>
        </p:nvSpPr>
        <p:spPr>
          <a:xfrm>
            <a:off x="0" y="-13247"/>
            <a:ext cx="12197255" cy="126125"/>
          </a:xfrm>
          <a:prstGeom prst="rect">
            <a:avLst/>
          </a:prstGeom>
          <a:solidFill>
            <a:srgbClr val="F2A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48830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eneral Text slide">
    <p:spTree>
      <p:nvGrpSpPr>
        <p:cNvPr id="1" name=""/>
        <p:cNvGrpSpPr/>
        <p:nvPr/>
      </p:nvGrpSpPr>
      <p:grpSpPr>
        <a:xfrm>
          <a:off x="0" y="0"/>
          <a:ext cx="0" cy="0"/>
          <a:chOff x="0" y="0"/>
          <a:chExt cx="0" cy="0"/>
        </a:xfrm>
      </p:grpSpPr>
      <p:pic>
        <p:nvPicPr>
          <p:cNvPr id="5" name="Picture 6" descr="RespectAbility logo"/>
          <p:cNvPicPr>
            <a:picLocks noChangeAspect="1"/>
          </p:cNvPicPr>
          <p:nvPr userDrawn="1"/>
        </p:nvPicPr>
        <p:blipFill>
          <a:blip r:embed="rId2" cstate="print"/>
          <a:stretch>
            <a:fillRect/>
          </a:stretch>
        </p:blipFill>
        <p:spPr>
          <a:xfrm>
            <a:off x="11247268" y="306686"/>
            <a:ext cx="662152" cy="291440"/>
          </a:xfrm>
          <a:prstGeom prst="rect">
            <a:avLst/>
          </a:prstGeom>
        </p:spPr>
      </p:pic>
      <p:cxnSp>
        <p:nvCxnSpPr>
          <p:cNvPr id="6" name="Straight Arrow Connector 5"/>
          <p:cNvCxnSpPr/>
          <p:nvPr userDrawn="1"/>
        </p:nvCxnSpPr>
        <p:spPr>
          <a:xfrm>
            <a:off x="-2384" y="758346"/>
            <a:ext cx="3202784" cy="14798"/>
          </a:xfrm>
          <a:prstGeom prst="straightConnector1">
            <a:avLst/>
          </a:prstGeom>
          <a:ln w="28575">
            <a:solidFill>
              <a:srgbClr val="F2A63C"/>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userDrawn="1"/>
        </p:nvCxnSpPr>
        <p:spPr>
          <a:xfrm>
            <a:off x="8991602" y="773144"/>
            <a:ext cx="3198514" cy="0"/>
          </a:xfrm>
          <a:prstGeom prst="straightConnector1">
            <a:avLst/>
          </a:prstGeom>
          <a:ln w="28575">
            <a:solidFill>
              <a:srgbClr val="F2A63C"/>
            </a:solidFill>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3200399" y="141432"/>
            <a:ext cx="5791204" cy="1325563"/>
          </a:xfrm>
        </p:spPr>
        <p:txBody>
          <a:bodyPr>
            <a:normAutofit/>
          </a:bodyPr>
          <a:lstStyle>
            <a:lvl1pPr algn="ctr">
              <a:defRPr sz="4000" b="1">
                <a:latin typeface="+mj-lt"/>
                <a:ea typeface="Lato" panose="020F0502020204030203" pitchFamily="34" charset="0"/>
                <a:cs typeface="Lato" panose="020F0502020204030203" pitchFamily="34" charset="0"/>
              </a:defRPr>
            </a:lvl1pPr>
          </a:lstStyle>
          <a:p>
            <a:r>
              <a:rPr lang="en-US" dirty="0"/>
              <a:t>Click to edit Master title style</a:t>
            </a:r>
          </a:p>
        </p:txBody>
      </p:sp>
      <p:sp>
        <p:nvSpPr>
          <p:cNvPr id="13" name="Text Placeholder 12"/>
          <p:cNvSpPr>
            <a:spLocks noGrp="1"/>
          </p:cNvSpPr>
          <p:nvPr>
            <p:ph type="body" sz="quarter" idx="13"/>
          </p:nvPr>
        </p:nvSpPr>
        <p:spPr>
          <a:xfrm>
            <a:off x="1018381" y="1742359"/>
            <a:ext cx="10155237" cy="4229100"/>
          </a:xfrm>
        </p:spPr>
        <p:txBody>
          <a:bodyPr>
            <a:normAutofit/>
          </a:bodyPr>
          <a:lstStyle>
            <a:lvl1pPr>
              <a:defRPr sz="4000">
                <a:latin typeface="+mj-lt"/>
                <a:ea typeface="Lato" panose="020F0502020204030203" pitchFamily="34" charset="0"/>
                <a:cs typeface="Lato" panose="020F0502020204030203" pitchFamily="34" charset="0"/>
              </a:defRPr>
            </a:lvl1pPr>
            <a:lvl2pPr>
              <a:defRPr sz="3600">
                <a:latin typeface="+mj-lt"/>
                <a:ea typeface="Lato" panose="020F0502020204030203" pitchFamily="34" charset="0"/>
                <a:cs typeface="Lato" panose="020F0502020204030203" pitchFamily="34" charset="0"/>
              </a:defRPr>
            </a:lvl2pPr>
            <a:lvl3pPr>
              <a:defRPr sz="3200">
                <a:latin typeface="+mj-lt"/>
                <a:ea typeface="Lato" panose="020F0502020204030203" pitchFamily="34" charset="0"/>
                <a:cs typeface="Lato" panose="020F0502020204030203" pitchFamily="34" charset="0"/>
              </a:defRPr>
            </a:lvl3pPr>
            <a:lvl4pPr>
              <a:defRPr sz="2800">
                <a:latin typeface="+mj-lt"/>
                <a:ea typeface="Lato" panose="020F0502020204030203" pitchFamily="34" charset="0"/>
                <a:cs typeface="Lato" panose="020F0502020204030203" pitchFamily="34" charset="0"/>
              </a:defRPr>
            </a:lvl4pPr>
            <a:lvl5pPr>
              <a:defRPr sz="2800">
                <a:latin typeface="+mj-lt"/>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53052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General Text slide">
    <p:spTree>
      <p:nvGrpSpPr>
        <p:cNvPr id="1" name=""/>
        <p:cNvGrpSpPr/>
        <p:nvPr/>
      </p:nvGrpSpPr>
      <p:grpSpPr>
        <a:xfrm>
          <a:off x="0" y="0"/>
          <a:ext cx="0" cy="0"/>
          <a:chOff x="0" y="0"/>
          <a:chExt cx="0" cy="0"/>
        </a:xfrm>
      </p:grpSpPr>
      <p:sp>
        <p:nvSpPr>
          <p:cNvPr id="2" name="Rectangles 1"/>
          <p:cNvSpPr/>
          <p:nvPr userDrawn="1"/>
        </p:nvSpPr>
        <p:spPr>
          <a:xfrm>
            <a:off x="635" y="1770380"/>
            <a:ext cx="12191365" cy="27501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descr="RespectAbility logo"/>
          <p:cNvPicPr>
            <a:picLocks noChangeAspect="1"/>
          </p:cNvPicPr>
          <p:nvPr userDrawn="1"/>
        </p:nvPicPr>
        <p:blipFill>
          <a:blip r:embed="rId2" cstate="print"/>
          <a:stretch>
            <a:fillRect/>
          </a:stretch>
        </p:blipFill>
        <p:spPr>
          <a:xfrm>
            <a:off x="5595620" y="278130"/>
            <a:ext cx="1001395" cy="440690"/>
          </a:xfrm>
          <a:prstGeom prst="rect">
            <a:avLst/>
          </a:prstGeom>
        </p:spPr>
      </p:pic>
      <p:cxnSp>
        <p:nvCxnSpPr>
          <p:cNvPr id="7" name="Straight Arrow Connector 6"/>
          <p:cNvCxnSpPr/>
          <p:nvPr userDrawn="1"/>
        </p:nvCxnSpPr>
        <p:spPr>
          <a:xfrm flipH="1" flipV="1">
            <a:off x="724535" y="-60325"/>
            <a:ext cx="8255" cy="6979920"/>
          </a:xfrm>
          <a:prstGeom prst="straightConnector1">
            <a:avLst/>
          </a:prstGeom>
          <a:ln w="28575">
            <a:solidFill>
              <a:srgbClr val="F2A63C"/>
            </a:solidFill>
          </a:ln>
        </p:spPr>
        <p:style>
          <a:lnRef idx="2">
            <a:schemeClr val="accent4"/>
          </a:lnRef>
          <a:fillRef idx="0">
            <a:schemeClr val="accent4"/>
          </a:fillRef>
          <a:effectRef idx="1">
            <a:schemeClr val="accent4"/>
          </a:effectRef>
          <a:fontRef idx="minor">
            <a:schemeClr val="tx1"/>
          </a:fontRef>
        </p:style>
      </p:cxnSp>
      <p:sp>
        <p:nvSpPr>
          <p:cNvPr id="8" name="Title 7"/>
          <p:cNvSpPr>
            <a:spLocks noGrp="1"/>
          </p:cNvSpPr>
          <p:nvPr>
            <p:ph type="title"/>
          </p:nvPr>
        </p:nvSpPr>
        <p:spPr>
          <a:xfrm>
            <a:off x="1983105" y="2482215"/>
            <a:ext cx="8225790" cy="1325880"/>
          </a:xfrm>
        </p:spPr>
        <p:txBody>
          <a:bodyPr>
            <a:normAutofit/>
          </a:bodyPr>
          <a:lstStyle>
            <a:lvl1pPr algn="ctr">
              <a:defRPr sz="3000" b="1">
                <a:latin typeface="Libre Baskerville" panose="02000000000000000000" pitchFamily="2" charset="0"/>
                <a:ea typeface="Lato" panose="020F0502020204030203" pitchFamily="34" charset="0"/>
                <a:cs typeface="Lato" panose="020F0502020204030203" pitchFamily="34" charset="0"/>
              </a:defRPr>
            </a:lvl1pPr>
          </a:lstStyle>
          <a:p>
            <a:r>
              <a:rPr lang="en-US" dirty="0"/>
              <a:t>Click to edit Master title style</a:t>
            </a:r>
          </a:p>
        </p:txBody>
      </p:sp>
      <p:cxnSp>
        <p:nvCxnSpPr>
          <p:cNvPr id="4" name="Straight Arrow Connector 3"/>
          <p:cNvCxnSpPr/>
          <p:nvPr userDrawn="1"/>
        </p:nvCxnSpPr>
        <p:spPr>
          <a:xfrm flipV="1">
            <a:off x="11463020" y="-60960"/>
            <a:ext cx="8255" cy="6979920"/>
          </a:xfrm>
          <a:prstGeom prst="straightConnector1">
            <a:avLst/>
          </a:prstGeom>
          <a:ln w="28575">
            <a:solidFill>
              <a:srgbClr val="F2A63C"/>
            </a:solidFill>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3279066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D1968-0355-4633-4860-A8F3AEC9F6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97D169-B79E-FBC5-65AA-1FC73417B2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8F4D83-3EAF-6096-8241-6582203BBB3E}"/>
              </a:ext>
            </a:extLst>
          </p:cNvPr>
          <p:cNvSpPr>
            <a:spLocks noGrp="1"/>
          </p:cNvSpPr>
          <p:nvPr>
            <p:ph type="dt" sz="half" idx="10"/>
          </p:nvPr>
        </p:nvSpPr>
        <p:spPr/>
        <p:txBody>
          <a:bodyPr/>
          <a:lstStyle/>
          <a:p>
            <a:fld id="{ADA418E4-C521-475B-97F3-70046C202BD8}" type="datetimeFigureOut">
              <a:rPr lang="en-US" smtClean="0"/>
              <a:t>4/24/24</a:t>
            </a:fld>
            <a:endParaRPr lang="en-US"/>
          </a:p>
        </p:txBody>
      </p:sp>
      <p:sp>
        <p:nvSpPr>
          <p:cNvPr id="5" name="Footer Placeholder 4">
            <a:extLst>
              <a:ext uri="{FF2B5EF4-FFF2-40B4-BE49-F238E27FC236}">
                <a16:creationId xmlns:a16="http://schemas.microsoft.com/office/drawing/2014/main" id="{C9233222-7A5C-F121-66B3-CCB817FDF6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948B46-1E28-8E9B-9F77-FEC33D4220D9}"/>
              </a:ext>
            </a:extLst>
          </p:cNvPr>
          <p:cNvSpPr>
            <a:spLocks noGrp="1"/>
          </p:cNvSpPr>
          <p:nvPr>
            <p:ph type="sldNum" sz="quarter" idx="12"/>
          </p:nvPr>
        </p:nvSpPr>
        <p:spPr/>
        <p:txBody>
          <a:bodyPr/>
          <a:lstStyle/>
          <a:p>
            <a:fld id="{BC939D0C-3CE2-4633-B0CC-71C93D97C6E1}" type="slidenum">
              <a:rPr lang="en-US" smtClean="0"/>
              <a:t>‹#›</a:t>
            </a:fld>
            <a:endParaRPr lang="en-US"/>
          </a:p>
        </p:txBody>
      </p:sp>
    </p:spTree>
    <p:extLst>
      <p:ext uri="{BB962C8B-B14F-4D97-AF65-F5344CB8AC3E}">
        <p14:creationId xmlns:p14="http://schemas.microsoft.com/office/powerpoint/2010/main" val="8717365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er Photo and Text without visible title">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1018381" y="2535508"/>
            <a:ext cx="10155237" cy="4229100"/>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2628"/>
            <a:ext cx="12197255" cy="80970"/>
          </a:xfrm>
          <a:prstGeom prst="rect">
            <a:avLst/>
          </a:prstGeom>
          <a:solidFill>
            <a:srgbClr val="F2A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6" descr="Logo&#10;&#10;Description automatically generated"/>
          <p:cNvPicPr>
            <a:picLocks noChangeAspect="1"/>
          </p:cNvPicPr>
          <p:nvPr userDrawn="1"/>
        </p:nvPicPr>
        <p:blipFill>
          <a:blip r:embed="rId2" cstate="print"/>
          <a:stretch>
            <a:fillRect/>
          </a:stretch>
        </p:blipFill>
        <p:spPr>
          <a:xfrm>
            <a:off x="11245485" y="6359016"/>
            <a:ext cx="662152" cy="291440"/>
          </a:xfrm>
          <a:prstGeom prst="rect">
            <a:avLst/>
          </a:prstGeom>
        </p:spPr>
      </p:pic>
      <p:sp>
        <p:nvSpPr>
          <p:cNvPr id="3" name="Picture Placeholder 2"/>
          <p:cNvSpPr>
            <a:spLocks noGrp="1"/>
          </p:cNvSpPr>
          <p:nvPr>
            <p:ph type="pic" sz="quarter" idx="14"/>
          </p:nvPr>
        </p:nvSpPr>
        <p:spPr>
          <a:xfrm>
            <a:off x="0" y="84138"/>
            <a:ext cx="12192000" cy="2237432"/>
          </a:xfrm>
        </p:spPr>
        <p:txBody>
          <a:bodyPr/>
          <a:lstStyle/>
          <a:p>
            <a:endParaRPr lang="en-US"/>
          </a:p>
        </p:txBody>
      </p:sp>
    </p:spTree>
    <p:extLst>
      <p:ext uri="{BB962C8B-B14F-4D97-AF65-F5344CB8AC3E}">
        <p14:creationId xmlns:p14="http://schemas.microsoft.com/office/powerpoint/2010/main" val="23408848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two text boxes">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838201" y="1910302"/>
            <a:ext cx="4791634" cy="4229100"/>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2628"/>
            <a:ext cx="12197255" cy="80970"/>
          </a:xfrm>
          <a:prstGeom prst="rect">
            <a:avLst/>
          </a:prstGeom>
          <a:solidFill>
            <a:srgbClr val="F2A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6" descr="Logo&#10;&#10;Description automatically generated"/>
          <p:cNvPicPr>
            <a:picLocks noChangeAspect="1"/>
          </p:cNvPicPr>
          <p:nvPr userDrawn="1"/>
        </p:nvPicPr>
        <p:blipFill>
          <a:blip r:embed="rId2" cstate="print"/>
          <a:stretch>
            <a:fillRect/>
          </a:stretch>
        </p:blipFill>
        <p:spPr>
          <a:xfrm>
            <a:off x="11245485" y="6359016"/>
            <a:ext cx="662152" cy="291440"/>
          </a:xfrm>
          <a:prstGeom prst="rect">
            <a:avLst/>
          </a:prstGeom>
        </p:spPr>
      </p:pic>
      <p:sp>
        <p:nvSpPr>
          <p:cNvPr id="2" name="Title 1"/>
          <p:cNvSpPr>
            <a:spLocks noGrp="1"/>
          </p:cNvSpPr>
          <p:nvPr>
            <p:ph type="title"/>
          </p:nvPr>
        </p:nvSpPr>
        <p:spPr/>
        <p:txBody>
          <a:bodyPr>
            <a:normAutofit/>
          </a:bodyPr>
          <a:lstStyle>
            <a:lvl1pPr>
              <a:defRPr sz="3000">
                <a:latin typeface="Libre Baskerville" panose="02000000000000000000" pitchFamily="2" charset="0"/>
              </a:defRPr>
            </a:lvl1pPr>
          </a:lstStyle>
          <a:p>
            <a:r>
              <a:rPr lang="en-US" dirty="0"/>
              <a:t>Click to edit Master title style</a:t>
            </a:r>
          </a:p>
        </p:txBody>
      </p:sp>
      <p:sp>
        <p:nvSpPr>
          <p:cNvPr id="7" name="Text Placeholder 12"/>
          <p:cNvSpPr>
            <a:spLocks noGrp="1"/>
          </p:cNvSpPr>
          <p:nvPr>
            <p:ph type="body" sz="quarter" idx="14"/>
          </p:nvPr>
        </p:nvSpPr>
        <p:spPr>
          <a:xfrm>
            <a:off x="6562165" y="1910302"/>
            <a:ext cx="4791634" cy="4229100"/>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735942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text and photo option 1">
    <p:spTree>
      <p:nvGrpSpPr>
        <p:cNvPr id="1" name=""/>
        <p:cNvGrpSpPr/>
        <p:nvPr/>
      </p:nvGrpSpPr>
      <p:grpSpPr>
        <a:xfrm>
          <a:off x="0" y="0"/>
          <a:ext cx="0" cy="0"/>
          <a:chOff x="0" y="0"/>
          <a:chExt cx="0" cy="0"/>
        </a:xfrm>
      </p:grpSpPr>
      <p:sp>
        <p:nvSpPr>
          <p:cNvPr id="12" name="Title 11"/>
          <p:cNvSpPr>
            <a:spLocks noGrp="1"/>
          </p:cNvSpPr>
          <p:nvPr>
            <p:ph type="title"/>
          </p:nvPr>
        </p:nvSpPr>
        <p:spPr>
          <a:xfrm>
            <a:off x="512064" y="1051560"/>
            <a:ext cx="6400800" cy="1371600"/>
          </a:xfrm>
        </p:spPr>
        <p:txBody>
          <a:bodyPr>
            <a:normAutofit/>
          </a:bodyPr>
          <a:lstStyle>
            <a:lvl1pPr>
              <a:defRPr sz="3000">
                <a:latin typeface="Libre Baskerville" panose="02000000000000000000" pitchFamily="2" charset="0"/>
              </a:defRPr>
            </a:lvl1pPr>
          </a:lstStyle>
          <a:p>
            <a:r>
              <a:rPr lang="en-US" dirty="0"/>
              <a:t>Click to edit Master title style</a:t>
            </a:r>
          </a:p>
        </p:txBody>
      </p:sp>
      <p:sp>
        <p:nvSpPr>
          <p:cNvPr id="14" name="Text Placeholder 13"/>
          <p:cNvSpPr>
            <a:spLocks noGrp="1"/>
          </p:cNvSpPr>
          <p:nvPr>
            <p:ph type="body" sz="quarter" idx="10"/>
          </p:nvPr>
        </p:nvSpPr>
        <p:spPr>
          <a:xfrm>
            <a:off x="512763" y="2581275"/>
            <a:ext cx="6400800" cy="3532188"/>
          </a:xfrm>
        </p:spPr>
        <p:txBody>
          <a:bodyPr>
            <a:normAutofit/>
          </a:bodyPr>
          <a:lstStyle>
            <a:lvl1pPr marL="0" indent="0">
              <a:buNone/>
              <a:defRPr sz="2400">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edit Master text styles</a:t>
            </a:r>
          </a:p>
        </p:txBody>
      </p:sp>
      <p:sp>
        <p:nvSpPr>
          <p:cNvPr id="6" name="Rectangle 5"/>
          <p:cNvSpPr/>
          <p:nvPr userDrawn="1"/>
        </p:nvSpPr>
        <p:spPr>
          <a:xfrm>
            <a:off x="11277600" y="-2822"/>
            <a:ext cx="914400" cy="68523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p:cNvSpPr>
            <a:spLocks noGrp="1"/>
          </p:cNvSpPr>
          <p:nvPr>
            <p:ph type="pic" sz="quarter" idx="11"/>
          </p:nvPr>
        </p:nvSpPr>
        <p:spPr>
          <a:xfrm>
            <a:off x="7691438" y="393700"/>
            <a:ext cx="4042412" cy="6074832"/>
          </a:xfrm>
        </p:spPr>
        <p:txBody>
          <a:bodyPr/>
          <a:lstStyle/>
          <a:p>
            <a:endParaRPr lang="en-US"/>
          </a:p>
        </p:txBody>
      </p:sp>
      <p:pic>
        <p:nvPicPr>
          <p:cNvPr id="10" name="Picture 6" descr="Logo&#10;&#10;Description automatically generated"/>
          <p:cNvPicPr>
            <a:picLocks noChangeAspect="1"/>
          </p:cNvPicPr>
          <p:nvPr userDrawn="1"/>
        </p:nvPicPr>
        <p:blipFill>
          <a:blip r:embed="rId2" cstate="print"/>
          <a:stretch>
            <a:fillRect/>
          </a:stretch>
        </p:blipFill>
        <p:spPr>
          <a:xfrm>
            <a:off x="204952" y="6375949"/>
            <a:ext cx="662152" cy="291440"/>
          </a:xfrm>
          <a:prstGeom prst="rect">
            <a:avLst/>
          </a:prstGeom>
        </p:spPr>
      </p:pic>
    </p:spTree>
    <p:extLst>
      <p:ext uri="{BB962C8B-B14F-4D97-AF65-F5344CB8AC3E}">
        <p14:creationId xmlns:p14="http://schemas.microsoft.com/office/powerpoint/2010/main" val="23138445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text and photo option 2">
    <p:spTree>
      <p:nvGrpSpPr>
        <p:cNvPr id="1" name=""/>
        <p:cNvGrpSpPr/>
        <p:nvPr/>
      </p:nvGrpSpPr>
      <p:grpSpPr>
        <a:xfrm>
          <a:off x="0" y="0"/>
          <a:ext cx="0" cy="0"/>
          <a:chOff x="0" y="0"/>
          <a:chExt cx="0" cy="0"/>
        </a:xfrm>
      </p:grpSpPr>
      <p:sp>
        <p:nvSpPr>
          <p:cNvPr id="6" name="Rectangle 5"/>
          <p:cNvSpPr/>
          <p:nvPr userDrawn="1"/>
        </p:nvSpPr>
        <p:spPr>
          <a:xfrm>
            <a:off x="0" y="5645"/>
            <a:ext cx="5719482" cy="68523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p:cNvSpPr>
            <a:spLocks noGrp="1"/>
          </p:cNvSpPr>
          <p:nvPr>
            <p:ph type="title"/>
          </p:nvPr>
        </p:nvSpPr>
        <p:spPr>
          <a:xfrm>
            <a:off x="5971822" y="423530"/>
            <a:ext cx="5897449" cy="1371600"/>
          </a:xfrm>
        </p:spPr>
        <p:txBody>
          <a:bodyPr>
            <a:normAutofit/>
          </a:bodyPr>
          <a:lstStyle>
            <a:lvl1pPr>
              <a:defRPr sz="3000">
                <a:latin typeface="Libre Baskerville" panose="02000000000000000000" pitchFamily="2" charset="0"/>
              </a:defRPr>
            </a:lvl1pPr>
          </a:lstStyle>
          <a:p>
            <a:r>
              <a:rPr lang="en-US" dirty="0"/>
              <a:t>Click to edit Master title style</a:t>
            </a:r>
          </a:p>
        </p:txBody>
      </p:sp>
      <p:sp>
        <p:nvSpPr>
          <p:cNvPr id="14" name="Text Placeholder 13"/>
          <p:cNvSpPr>
            <a:spLocks noGrp="1"/>
          </p:cNvSpPr>
          <p:nvPr>
            <p:ph type="body" sz="quarter" idx="10"/>
          </p:nvPr>
        </p:nvSpPr>
        <p:spPr>
          <a:xfrm>
            <a:off x="5971822" y="2150969"/>
            <a:ext cx="5897449" cy="4224980"/>
          </a:xfrm>
        </p:spPr>
        <p:txBody>
          <a:bodyPr>
            <a:normAutofit/>
          </a:bodyPr>
          <a:lstStyle>
            <a:lvl1pPr marL="0" indent="0">
              <a:buNone/>
              <a:defRPr sz="2400">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edit Master text styles</a:t>
            </a:r>
          </a:p>
        </p:txBody>
      </p:sp>
      <p:pic>
        <p:nvPicPr>
          <p:cNvPr id="10" name="Picture 6" descr="Logo&#10;&#10;Description automatically generated"/>
          <p:cNvPicPr>
            <a:picLocks noChangeAspect="1"/>
          </p:cNvPicPr>
          <p:nvPr userDrawn="1"/>
        </p:nvPicPr>
        <p:blipFill>
          <a:blip r:embed="rId2" cstate="print"/>
          <a:stretch>
            <a:fillRect/>
          </a:stretch>
        </p:blipFill>
        <p:spPr>
          <a:xfrm>
            <a:off x="204952" y="6375949"/>
            <a:ext cx="662152" cy="291440"/>
          </a:xfrm>
          <a:prstGeom prst="rect">
            <a:avLst/>
          </a:prstGeom>
        </p:spPr>
      </p:pic>
      <p:sp>
        <p:nvSpPr>
          <p:cNvPr id="3" name="Picture Placeholder 2"/>
          <p:cNvSpPr>
            <a:spLocks noGrp="1"/>
          </p:cNvSpPr>
          <p:nvPr>
            <p:ph type="pic" sz="quarter" idx="11"/>
          </p:nvPr>
        </p:nvSpPr>
        <p:spPr>
          <a:xfrm>
            <a:off x="536028" y="1483535"/>
            <a:ext cx="4916505" cy="3962400"/>
          </a:xfrm>
        </p:spPr>
        <p:txBody>
          <a:bodyPr/>
          <a:lstStyle/>
          <a:p>
            <a:endParaRPr lang="en-US"/>
          </a:p>
        </p:txBody>
      </p:sp>
    </p:spTree>
    <p:extLst>
      <p:ext uri="{BB962C8B-B14F-4D97-AF65-F5344CB8AC3E}">
        <p14:creationId xmlns:p14="http://schemas.microsoft.com/office/powerpoint/2010/main" val="4562417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pic>
        <p:nvPicPr>
          <p:cNvPr id="5" name="Picture 6" descr="RespectAbility logo"/>
          <p:cNvPicPr>
            <a:picLocks noChangeAspect="1"/>
          </p:cNvPicPr>
          <p:nvPr userDrawn="1"/>
        </p:nvPicPr>
        <p:blipFill>
          <a:blip r:embed="rId2" cstate="print"/>
          <a:stretch>
            <a:fillRect/>
          </a:stretch>
        </p:blipFill>
        <p:spPr>
          <a:xfrm>
            <a:off x="11247268" y="306686"/>
            <a:ext cx="662152" cy="291440"/>
          </a:xfrm>
          <a:prstGeom prst="rect">
            <a:avLst/>
          </a:prstGeom>
        </p:spPr>
      </p:pic>
      <p:cxnSp>
        <p:nvCxnSpPr>
          <p:cNvPr id="6" name="Straight Arrow Connector 5"/>
          <p:cNvCxnSpPr/>
          <p:nvPr userDrawn="1"/>
        </p:nvCxnSpPr>
        <p:spPr>
          <a:xfrm>
            <a:off x="-2384" y="758346"/>
            <a:ext cx="3202784" cy="14798"/>
          </a:xfrm>
          <a:prstGeom prst="straightConnector1">
            <a:avLst/>
          </a:prstGeom>
          <a:ln w="28575">
            <a:solidFill>
              <a:srgbClr val="F2A63C"/>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userDrawn="1"/>
        </p:nvCxnSpPr>
        <p:spPr>
          <a:xfrm>
            <a:off x="8991602" y="773144"/>
            <a:ext cx="3198514" cy="0"/>
          </a:xfrm>
          <a:prstGeom prst="straightConnector1">
            <a:avLst/>
          </a:prstGeom>
          <a:ln w="28575">
            <a:solidFill>
              <a:srgbClr val="F2A63C"/>
            </a:solidFill>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3200399" y="141432"/>
            <a:ext cx="5791204" cy="1325563"/>
          </a:xfrm>
        </p:spPr>
        <p:txBody>
          <a:bodyPr>
            <a:normAutofit/>
          </a:bodyPr>
          <a:lstStyle>
            <a:lvl1pPr algn="ctr">
              <a:defRPr sz="4000" b="1">
                <a:latin typeface="+mj-lt"/>
                <a:ea typeface="Lato" panose="020F0502020204030203" pitchFamily="34" charset="0"/>
                <a:cs typeface="Lato" panose="020F0502020204030203" pitchFamily="34" charset="0"/>
              </a:defRPr>
            </a:lvl1pPr>
          </a:lstStyle>
          <a:p>
            <a:r>
              <a:rPr lang="en-US" dirty="0"/>
              <a:t>Click to edit Master title style</a:t>
            </a:r>
          </a:p>
        </p:txBody>
      </p:sp>
      <p:sp>
        <p:nvSpPr>
          <p:cNvPr id="3" name="Content Placeholder 2"/>
          <p:cNvSpPr>
            <a:spLocks noGrp="1"/>
          </p:cNvSpPr>
          <p:nvPr>
            <p:ph sz="quarter" idx="14"/>
          </p:nvPr>
        </p:nvSpPr>
        <p:spPr>
          <a:xfrm>
            <a:off x="6677027" y="1742359"/>
            <a:ext cx="5232393" cy="4658442"/>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quarter" idx="15"/>
          </p:nvPr>
        </p:nvSpPr>
        <p:spPr>
          <a:xfrm>
            <a:off x="282581" y="1742359"/>
            <a:ext cx="5232393" cy="4658442"/>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800311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no title">
    <p:spTree>
      <p:nvGrpSpPr>
        <p:cNvPr id="1" name=""/>
        <p:cNvGrpSpPr/>
        <p:nvPr/>
      </p:nvGrpSpPr>
      <p:grpSpPr>
        <a:xfrm>
          <a:off x="0" y="0"/>
          <a:ext cx="0" cy="0"/>
          <a:chOff x="0" y="0"/>
          <a:chExt cx="0" cy="0"/>
        </a:xfrm>
      </p:grpSpPr>
      <p:pic>
        <p:nvPicPr>
          <p:cNvPr id="5" name="Picture 6" descr="RespectAbility logo"/>
          <p:cNvPicPr>
            <a:picLocks noChangeAspect="1"/>
          </p:cNvPicPr>
          <p:nvPr userDrawn="1"/>
        </p:nvPicPr>
        <p:blipFill>
          <a:blip r:embed="rId2" cstate="print"/>
          <a:stretch>
            <a:fillRect/>
          </a:stretch>
        </p:blipFill>
        <p:spPr>
          <a:xfrm>
            <a:off x="11247268" y="306686"/>
            <a:ext cx="662152" cy="291440"/>
          </a:xfrm>
          <a:prstGeom prst="rect">
            <a:avLst/>
          </a:prstGeom>
        </p:spPr>
      </p:pic>
      <p:sp>
        <p:nvSpPr>
          <p:cNvPr id="3" name="Content Placeholder 2"/>
          <p:cNvSpPr>
            <a:spLocks noGrp="1"/>
          </p:cNvSpPr>
          <p:nvPr>
            <p:ph sz="quarter" idx="14"/>
          </p:nvPr>
        </p:nvSpPr>
        <p:spPr>
          <a:xfrm>
            <a:off x="6677026" y="755094"/>
            <a:ext cx="5232393" cy="5802675"/>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quarter" idx="15"/>
          </p:nvPr>
        </p:nvSpPr>
        <p:spPr>
          <a:xfrm>
            <a:off x="282581" y="779479"/>
            <a:ext cx="5232393" cy="5802675"/>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423122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text and picture option 3">
    <p:spTree>
      <p:nvGrpSpPr>
        <p:cNvPr id="1" name=""/>
        <p:cNvGrpSpPr/>
        <p:nvPr/>
      </p:nvGrpSpPr>
      <p:grpSpPr>
        <a:xfrm>
          <a:off x="0" y="0"/>
          <a:ext cx="0" cy="0"/>
          <a:chOff x="0" y="0"/>
          <a:chExt cx="0" cy="0"/>
        </a:xfrm>
      </p:grpSpPr>
      <p:pic>
        <p:nvPicPr>
          <p:cNvPr id="7" name="Picture 6" descr="Logo&#10;&#10;Description automatically generated"/>
          <p:cNvPicPr>
            <a:picLocks noChangeAspect="1"/>
          </p:cNvPicPr>
          <p:nvPr userDrawn="1"/>
        </p:nvPicPr>
        <p:blipFill>
          <a:blip r:embed="rId2" cstate="print"/>
          <a:stretch>
            <a:fillRect/>
          </a:stretch>
        </p:blipFill>
        <p:spPr>
          <a:xfrm>
            <a:off x="11245485" y="6359016"/>
            <a:ext cx="662152" cy="291440"/>
          </a:xfrm>
          <a:prstGeom prst="rect">
            <a:avLst/>
          </a:prstGeom>
        </p:spPr>
      </p:pic>
      <p:sp>
        <p:nvSpPr>
          <p:cNvPr id="8" name="Rectangle 7"/>
          <p:cNvSpPr/>
          <p:nvPr userDrawn="1"/>
        </p:nvSpPr>
        <p:spPr>
          <a:xfrm rot="16200000">
            <a:off x="-3378199" y="3375183"/>
            <a:ext cx="6868899" cy="114836"/>
          </a:xfrm>
          <a:prstGeom prst="rect">
            <a:avLst/>
          </a:prstGeom>
          <a:solidFill>
            <a:srgbClr val="F2A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4"/>
          <p:cNvSpPr>
            <a:spLocks noGrp="1"/>
          </p:cNvSpPr>
          <p:nvPr>
            <p:ph type="pic" sz="quarter" idx="10"/>
          </p:nvPr>
        </p:nvSpPr>
        <p:spPr>
          <a:xfrm>
            <a:off x="114300" y="-10900"/>
            <a:ext cx="4547347" cy="6868900"/>
          </a:xfrm>
        </p:spPr>
        <p:txBody>
          <a:bodyPr/>
          <a:lstStyle/>
          <a:p>
            <a:endParaRPr lang="en-US"/>
          </a:p>
        </p:txBody>
      </p:sp>
      <p:sp>
        <p:nvSpPr>
          <p:cNvPr id="16" name="Title 15"/>
          <p:cNvSpPr>
            <a:spLocks noGrp="1"/>
          </p:cNvSpPr>
          <p:nvPr>
            <p:ph type="title"/>
          </p:nvPr>
        </p:nvSpPr>
        <p:spPr>
          <a:xfrm>
            <a:off x="5109882" y="365125"/>
            <a:ext cx="6243918" cy="1325563"/>
          </a:xfrm>
        </p:spPr>
        <p:txBody>
          <a:bodyPr>
            <a:normAutofit/>
          </a:bodyPr>
          <a:lstStyle>
            <a:lvl1pPr>
              <a:defRPr sz="3000" b="1">
                <a:latin typeface="Libre Baskerville" panose="02000000000000000000" pitchFamily="2" charset="0"/>
                <a:ea typeface="Lato" panose="020F0502020204030203" pitchFamily="34" charset="0"/>
                <a:cs typeface="Lato" panose="020F0502020204030203" pitchFamily="34" charset="0"/>
              </a:defRPr>
            </a:lvl1pPr>
          </a:lstStyle>
          <a:p>
            <a:r>
              <a:rPr lang="en-US" dirty="0"/>
              <a:t>Click to edit Master title style</a:t>
            </a:r>
          </a:p>
        </p:txBody>
      </p:sp>
      <p:sp>
        <p:nvSpPr>
          <p:cNvPr id="18" name="Text Placeholder 17"/>
          <p:cNvSpPr>
            <a:spLocks noGrp="1"/>
          </p:cNvSpPr>
          <p:nvPr>
            <p:ph type="body" sz="quarter" idx="11"/>
          </p:nvPr>
        </p:nvSpPr>
        <p:spPr>
          <a:xfrm>
            <a:off x="5110163" y="2008188"/>
            <a:ext cx="6243637" cy="3944937"/>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584504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6" name="Rectangle 5"/>
          <p:cNvSpPr/>
          <p:nvPr userDrawn="1"/>
        </p:nvSpPr>
        <p:spPr>
          <a:xfrm>
            <a:off x="0" y="2628"/>
            <a:ext cx="12197255" cy="126125"/>
          </a:xfrm>
          <a:prstGeom prst="rect">
            <a:avLst/>
          </a:prstGeom>
          <a:solidFill>
            <a:srgbClr val="F2A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userDrawn="1"/>
        </p:nvCxnSpPr>
        <p:spPr>
          <a:xfrm>
            <a:off x="584003" y="2099161"/>
            <a:ext cx="3695388" cy="0"/>
          </a:xfrm>
          <a:prstGeom prst="straightConnector1">
            <a:avLst/>
          </a:prstGeom>
          <a:ln w="28575">
            <a:solidFill>
              <a:srgbClr val="F2A63C"/>
            </a:solidFill>
          </a:ln>
        </p:spPr>
        <p:style>
          <a:lnRef idx="1">
            <a:schemeClr val="accent1"/>
          </a:lnRef>
          <a:fillRef idx="0">
            <a:schemeClr val="accent1"/>
          </a:fillRef>
          <a:effectRef idx="0">
            <a:schemeClr val="accent1"/>
          </a:effectRef>
          <a:fontRef idx="minor">
            <a:schemeClr val="tx1"/>
          </a:fontRef>
        </p:style>
      </p:cxnSp>
      <p:pic>
        <p:nvPicPr>
          <p:cNvPr id="14" name="Picture 6" descr="Logo&#10;&#10;Description automatically generated"/>
          <p:cNvPicPr>
            <a:picLocks noChangeAspect="1"/>
          </p:cNvPicPr>
          <p:nvPr userDrawn="1"/>
        </p:nvPicPr>
        <p:blipFill>
          <a:blip r:embed="rId2" cstate="print"/>
          <a:stretch>
            <a:fillRect/>
          </a:stretch>
        </p:blipFill>
        <p:spPr>
          <a:xfrm>
            <a:off x="11279352" y="6257416"/>
            <a:ext cx="662152" cy="291440"/>
          </a:xfrm>
          <a:prstGeom prst="rect">
            <a:avLst/>
          </a:prstGeom>
        </p:spPr>
      </p:pic>
      <p:sp>
        <p:nvSpPr>
          <p:cNvPr id="15" name="Title 14"/>
          <p:cNvSpPr>
            <a:spLocks noGrp="1"/>
          </p:cNvSpPr>
          <p:nvPr>
            <p:ph type="title"/>
          </p:nvPr>
        </p:nvSpPr>
        <p:spPr>
          <a:xfrm>
            <a:off x="530352" y="322263"/>
            <a:ext cx="3749039" cy="820737"/>
          </a:xfrm>
        </p:spPr>
        <p:txBody>
          <a:bodyPr>
            <a:noAutofit/>
          </a:bodyPr>
          <a:lstStyle>
            <a:lvl1pPr>
              <a:defRPr sz="3000">
                <a:latin typeface="Libre Baskerville" panose="02000000000000000000" pitchFamily="2" charset="0"/>
                <a:ea typeface="Lato" panose="020F0502020204030203" pitchFamily="34" charset="0"/>
                <a:cs typeface="Lato" panose="020F0502020204030203" pitchFamily="34" charset="0"/>
              </a:defRPr>
            </a:lvl1pPr>
          </a:lstStyle>
          <a:p>
            <a:r>
              <a:rPr lang="en-US" dirty="0"/>
              <a:t>Click to edit Master title style</a:t>
            </a:r>
          </a:p>
        </p:txBody>
      </p:sp>
      <p:sp>
        <p:nvSpPr>
          <p:cNvPr id="17" name="Text Placeholder 16"/>
          <p:cNvSpPr>
            <a:spLocks noGrp="1"/>
          </p:cNvSpPr>
          <p:nvPr>
            <p:ph type="body" sz="quarter" idx="10"/>
          </p:nvPr>
        </p:nvSpPr>
        <p:spPr>
          <a:xfrm>
            <a:off x="530225" y="1344613"/>
            <a:ext cx="3749675" cy="592137"/>
          </a:xfrm>
        </p:spPr>
        <p:txBody>
          <a:bodyPr>
            <a:noAutofit/>
          </a:bodyPr>
          <a:lstStyle>
            <a:lvl1pPr marL="0" indent="0">
              <a:buNone/>
              <a:defRPr sz="2400">
                <a:latin typeface="Lato" panose="020F0502020204030203" pitchFamily="34" charset="0"/>
                <a:ea typeface="Lato" panose="020F0502020204030203" pitchFamily="34" charset="0"/>
                <a:cs typeface="Lato" panose="020F0502020204030203" pitchFamily="34" charset="0"/>
              </a:defRPr>
            </a:lvl1pPr>
            <a:lvl2pPr>
              <a:defRPr sz="2400">
                <a:latin typeface="Lato" panose="020F0502020204030203" pitchFamily="34" charset="0"/>
                <a:ea typeface="Lato" panose="020F0502020204030203" pitchFamily="34" charset="0"/>
                <a:cs typeface="Lato" panose="020F0502020204030203" pitchFamily="34" charset="0"/>
              </a:defRPr>
            </a:lvl2pPr>
            <a:lvl3pPr>
              <a:defRPr sz="2400">
                <a:latin typeface="Lato" panose="020F0502020204030203" pitchFamily="34" charset="0"/>
                <a:ea typeface="Lato" panose="020F0502020204030203" pitchFamily="34" charset="0"/>
                <a:cs typeface="Lato" panose="020F0502020204030203" pitchFamily="34" charset="0"/>
              </a:defRPr>
            </a:lvl3pPr>
            <a:lvl4pPr>
              <a:defRPr sz="2400">
                <a:latin typeface="Lato" panose="020F0502020204030203" pitchFamily="34" charset="0"/>
                <a:ea typeface="Lato" panose="020F0502020204030203" pitchFamily="34" charset="0"/>
                <a:cs typeface="Lato" panose="020F0502020204030203" pitchFamily="34" charset="0"/>
              </a:defRPr>
            </a:lvl4pPr>
            <a:lvl5pPr>
              <a:defRPr sz="2400">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p:txBody>
      </p:sp>
      <p:sp>
        <p:nvSpPr>
          <p:cNvPr id="20" name="Content Placeholder 19"/>
          <p:cNvSpPr>
            <a:spLocks noGrp="1"/>
          </p:cNvSpPr>
          <p:nvPr>
            <p:ph sz="quarter" idx="11"/>
          </p:nvPr>
        </p:nvSpPr>
        <p:spPr>
          <a:xfrm>
            <a:off x="530225" y="2430110"/>
            <a:ext cx="5565775" cy="3827225"/>
          </a:xfrm>
        </p:spPr>
        <p:txBody>
          <a:bodyPr>
            <a:normAutofit/>
          </a:bodyPr>
          <a:lstStyle>
            <a:lvl1pPr marL="0" indent="0">
              <a:buNone/>
              <a:defRPr sz="2800">
                <a:latin typeface="Lato" panose="020F0502020204030203" pitchFamily="34" charset="0"/>
                <a:ea typeface="Lato" panose="020F0502020204030203" pitchFamily="34" charset="0"/>
                <a:cs typeface="Lato" panose="020F0502020204030203" pitchFamily="34" charset="0"/>
              </a:defRPr>
            </a:lvl1pPr>
            <a:lvl2pPr>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p:txBody>
      </p:sp>
      <p:sp>
        <p:nvSpPr>
          <p:cNvPr id="22" name="Picture Placeholder 21"/>
          <p:cNvSpPr>
            <a:spLocks noGrp="1"/>
          </p:cNvSpPr>
          <p:nvPr>
            <p:ph type="pic" sz="quarter" idx="12"/>
          </p:nvPr>
        </p:nvSpPr>
        <p:spPr>
          <a:xfrm>
            <a:off x="6616700" y="1344613"/>
            <a:ext cx="4409888" cy="4913312"/>
          </a:xfrm>
        </p:spPr>
        <p:txBody>
          <a:bodyPr/>
          <a:lstStyle/>
          <a:p>
            <a:endParaRPr lang="en-US"/>
          </a:p>
        </p:txBody>
      </p:sp>
    </p:spTree>
    <p:extLst>
      <p:ext uri="{BB962C8B-B14F-4D97-AF65-F5344CB8AC3E}">
        <p14:creationId xmlns:p14="http://schemas.microsoft.com/office/powerpoint/2010/main" val="17450657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and two fact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46CE7D5-CF57-46EF-B807-FDD0502418D4}" type="datetimeFigureOut">
              <a:rPr lang="en-US" smtClean="0"/>
              <a:t>4/24/24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
        <p:nvSpPr>
          <p:cNvPr id="6" name="Rectangle 5"/>
          <p:cNvSpPr/>
          <p:nvPr userDrawn="1"/>
        </p:nvSpPr>
        <p:spPr>
          <a:xfrm>
            <a:off x="867410" y="801370"/>
            <a:ext cx="3331210" cy="4507230"/>
          </a:xfrm>
          <a:prstGeom prst="rect">
            <a:avLst/>
          </a:prstGeom>
          <a:solidFill>
            <a:schemeClr val="bg1"/>
          </a:solidFill>
          <a:ln w="285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Arrow Connector 6"/>
          <p:cNvCxnSpPr/>
          <p:nvPr userDrawn="1"/>
        </p:nvCxnSpPr>
        <p:spPr>
          <a:xfrm>
            <a:off x="868045" y="807720"/>
            <a:ext cx="3333115" cy="635"/>
          </a:xfrm>
          <a:prstGeom prst="straightConnector1">
            <a:avLst/>
          </a:prstGeom>
          <a:ln w="28575">
            <a:solidFill>
              <a:srgbClr val="F2A63C"/>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userDrawn="1"/>
        </p:nvCxnSpPr>
        <p:spPr>
          <a:xfrm flipV="1">
            <a:off x="2091339" y="2932650"/>
            <a:ext cx="882868" cy="5254"/>
          </a:xfrm>
          <a:prstGeom prst="straightConnector1">
            <a:avLst/>
          </a:prstGeom>
          <a:ln w="6350">
            <a:solidFill>
              <a:srgbClr val="F2A63C"/>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3"/>
          </p:nvPr>
        </p:nvSpPr>
        <p:spPr>
          <a:xfrm>
            <a:off x="1560513" y="1308100"/>
            <a:ext cx="2020887" cy="571546"/>
          </a:xfrm>
        </p:spPr>
        <p:txBody>
          <a:bodyPr>
            <a:normAutofit/>
          </a:bodyPr>
          <a:lstStyle>
            <a:lvl1pPr marL="0" indent="0">
              <a:buNone/>
              <a:defRPr sz="2800">
                <a:latin typeface="Libre Baskerville" panose="02000000000000000000" pitchFamily="2" charset="0"/>
                <a:ea typeface="Lato" panose="020F0502020204030203" pitchFamily="34" charset="0"/>
                <a:cs typeface="Lato" panose="020F0502020204030203" pitchFamily="34" charset="0"/>
              </a:defRPr>
            </a:lvl1pPr>
          </a:lstStyle>
          <a:p>
            <a:pPr lvl="0"/>
            <a:endParaRPr lang="en-US" dirty="0"/>
          </a:p>
        </p:txBody>
      </p:sp>
      <p:sp>
        <p:nvSpPr>
          <p:cNvPr id="13" name="Picture Placeholder 12"/>
          <p:cNvSpPr>
            <a:spLocks noGrp="1"/>
          </p:cNvSpPr>
          <p:nvPr>
            <p:ph type="pic" sz="quarter" idx="15"/>
          </p:nvPr>
        </p:nvSpPr>
        <p:spPr>
          <a:xfrm>
            <a:off x="4805329" y="0"/>
            <a:ext cx="7386671" cy="6858000"/>
          </a:xfrm>
        </p:spPr>
        <p:txBody>
          <a:bodyPr/>
          <a:lstStyle/>
          <a:p>
            <a:endParaRPr lang="en-US"/>
          </a:p>
        </p:txBody>
      </p:sp>
      <p:sp>
        <p:nvSpPr>
          <p:cNvPr id="15" name="Text Placeholder 9"/>
          <p:cNvSpPr>
            <a:spLocks noGrp="1"/>
          </p:cNvSpPr>
          <p:nvPr>
            <p:ph type="body" sz="quarter" idx="16"/>
          </p:nvPr>
        </p:nvSpPr>
        <p:spPr>
          <a:xfrm>
            <a:off x="1560513" y="2093618"/>
            <a:ext cx="2020887" cy="571546"/>
          </a:xfrm>
        </p:spPr>
        <p:txBody>
          <a:bodyPr>
            <a:normAutofit/>
          </a:bodyPr>
          <a:lstStyle>
            <a:lvl1pPr marL="0" indent="0">
              <a:buNone/>
              <a:defRPr sz="2400">
                <a:latin typeface="Lato" panose="020F0502020204030203" pitchFamily="34" charset="0"/>
                <a:ea typeface="Lato" panose="020F0502020204030203" pitchFamily="34" charset="0"/>
                <a:cs typeface="Lato" panose="020F0502020204030203" pitchFamily="34" charset="0"/>
              </a:defRPr>
            </a:lvl1pPr>
          </a:lstStyle>
          <a:p>
            <a:pPr lvl="0"/>
            <a:endParaRPr lang="en-US" dirty="0"/>
          </a:p>
        </p:txBody>
      </p:sp>
      <p:sp>
        <p:nvSpPr>
          <p:cNvPr id="16" name="Text Placeholder 9"/>
          <p:cNvSpPr>
            <a:spLocks noGrp="1"/>
          </p:cNvSpPr>
          <p:nvPr>
            <p:ph type="body" sz="quarter" idx="17"/>
          </p:nvPr>
        </p:nvSpPr>
        <p:spPr>
          <a:xfrm>
            <a:off x="1560513" y="3308350"/>
            <a:ext cx="2020887" cy="571546"/>
          </a:xfrm>
        </p:spPr>
        <p:txBody>
          <a:bodyPr>
            <a:normAutofit/>
          </a:bodyPr>
          <a:lstStyle>
            <a:lvl1pPr marL="0" indent="0">
              <a:buNone/>
              <a:defRPr sz="2800">
                <a:latin typeface="Libre Baskerville" panose="02000000000000000000" pitchFamily="2" charset="0"/>
                <a:ea typeface="Lato" panose="020F0502020204030203" pitchFamily="34" charset="0"/>
                <a:cs typeface="Lato" panose="020F0502020204030203" pitchFamily="34" charset="0"/>
              </a:defRPr>
            </a:lvl1pPr>
          </a:lstStyle>
          <a:p>
            <a:pPr lvl="0"/>
            <a:endParaRPr lang="en-US" dirty="0"/>
          </a:p>
        </p:txBody>
      </p:sp>
      <p:sp>
        <p:nvSpPr>
          <p:cNvPr id="17" name="Text Placeholder 9"/>
          <p:cNvSpPr>
            <a:spLocks noGrp="1"/>
          </p:cNvSpPr>
          <p:nvPr>
            <p:ph type="body" sz="quarter" idx="18"/>
          </p:nvPr>
        </p:nvSpPr>
        <p:spPr>
          <a:xfrm>
            <a:off x="1560513" y="4093868"/>
            <a:ext cx="2020887" cy="571546"/>
          </a:xfrm>
        </p:spPr>
        <p:txBody>
          <a:bodyPr>
            <a:normAutofit/>
          </a:bodyPr>
          <a:lstStyle>
            <a:lvl1pPr marL="0" indent="0">
              <a:buNone/>
              <a:defRPr sz="2400">
                <a:latin typeface="Lato" panose="020F0502020204030203" pitchFamily="34" charset="0"/>
                <a:ea typeface="Lato" panose="020F0502020204030203" pitchFamily="34" charset="0"/>
                <a:cs typeface="Lato" panose="020F0502020204030203" pitchFamily="34" charset="0"/>
              </a:defRPr>
            </a:lvl1pPr>
          </a:lstStyle>
          <a:p>
            <a:pPr lvl="0"/>
            <a:endParaRPr lang="en-US" dirty="0"/>
          </a:p>
        </p:txBody>
      </p:sp>
    </p:spTree>
    <p:extLst>
      <p:ext uri="{BB962C8B-B14F-4D97-AF65-F5344CB8AC3E}">
        <p14:creationId xmlns:p14="http://schemas.microsoft.com/office/powerpoint/2010/main" val="10830811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text and photo vertical">
    <p:spTree>
      <p:nvGrpSpPr>
        <p:cNvPr id="1" name=""/>
        <p:cNvGrpSpPr/>
        <p:nvPr/>
      </p:nvGrpSpPr>
      <p:grpSpPr>
        <a:xfrm>
          <a:off x="0" y="0"/>
          <a:ext cx="0" cy="0"/>
          <a:chOff x="0" y="0"/>
          <a:chExt cx="0" cy="0"/>
        </a:xfrm>
      </p:grpSpPr>
      <p:sp>
        <p:nvSpPr>
          <p:cNvPr id="9" name="Rectangle 8"/>
          <p:cNvSpPr/>
          <p:nvPr userDrawn="1"/>
        </p:nvSpPr>
        <p:spPr>
          <a:xfrm>
            <a:off x="-5644" y="6775961"/>
            <a:ext cx="12197255" cy="80970"/>
          </a:xfrm>
          <a:prstGeom prst="rect">
            <a:avLst/>
          </a:prstGeom>
          <a:solidFill>
            <a:srgbClr val="F2A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5644" y="2628"/>
            <a:ext cx="12197255" cy="8097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p:cNvSpPr>
            <a:spLocks noGrp="1"/>
          </p:cNvSpPr>
          <p:nvPr>
            <p:ph type="title"/>
          </p:nvPr>
        </p:nvSpPr>
        <p:spPr>
          <a:xfrm>
            <a:off x="838200" y="524351"/>
            <a:ext cx="10515600" cy="591270"/>
          </a:xfrm>
        </p:spPr>
        <p:txBody>
          <a:bodyPr>
            <a:normAutofit/>
          </a:bodyPr>
          <a:lstStyle>
            <a:lvl1pPr algn="ctr">
              <a:defRPr sz="3000" b="1">
                <a:latin typeface="Libre Baskerville" panose="02000000000000000000" pitchFamily="2" charset="0"/>
              </a:defRPr>
            </a:lvl1pPr>
          </a:lstStyle>
          <a:p>
            <a:r>
              <a:rPr lang="en-US" dirty="0"/>
              <a:t>Click to edit Master title style</a:t>
            </a:r>
          </a:p>
        </p:txBody>
      </p:sp>
      <p:sp>
        <p:nvSpPr>
          <p:cNvPr id="14" name="Text Placeholder 13"/>
          <p:cNvSpPr>
            <a:spLocks noGrp="1"/>
          </p:cNvSpPr>
          <p:nvPr>
            <p:ph type="body" sz="quarter" idx="10"/>
          </p:nvPr>
        </p:nvSpPr>
        <p:spPr>
          <a:xfrm>
            <a:off x="2982277" y="1423833"/>
            <a:ext cx="6221412" cy="1003300"/>
          </a:xfrm>
        </p:spPr>
        <p:txBody>
          <a:bodyPr>
            <a:normAutofit/>
          </a:bodyPr>
          <a:lstStyle>
            <a:lvl1pPr marL="0" indent="0" algn="ctr">
              <a:buNone/>
              <a:defRPr sz="2400">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edit Master text styles</a:t>
            </a:r>
          </a:p>
        </p:txBody>
      </p:sp>
      <p:sp>
        <p:nvSpPr>
          <p:cNvPr id="16" name="Picture Placeholder 15"/>
          <p:cNvSpPr>
            <a:spLocks noGrp="1"/>
          </p:cNvSpPr>
          <p:nvPr>
            <p:ph type="pic" sz="quarter" idx="11"/>
          </p:nvPr>
        </p:nvSpPr>
        <p:spPr>
          <a:xfrm>
            <a:off x="3577058" y="2735345"/>
            <a:ext cx="5037884" cy="3656947"/>
          </a:xfrm>
        </p:spPr>
        <p:txBody>
          <a:bodyPr/>
          <a:lstStyle/>
          <a:p>
            <a:endParaRPr lang="en-US"/>
          </a:p>
        </p:txBody>
      </p:sp>
    </p:spTree>
    <p:extLst>
      <p:ext uri="{BB962C8B-B14F-4D97-AF65-F5344CB8AC3E}">
        <p14:creationId xmlns:p14="http://schemas.microsoft.com/office/powerpoint/2010/main" val="1414180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03600-0C02-4711-FE74-6079D0CA7D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0A8B1E-6E26-6481-471F-67648204C89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A5EDC7-1CFB-FB8A-DBA2-4C34AD2E6969}"/>
              </a:ext>
            </a:extLst>
          </p:cNvPr>
          <p:cNvSpPr>
            <a:spLocks noGrp="1"/>
          </p:cNvSpPr>
          <p:nvPr>
            <p:ph type="dt" sz="half" idx="10"/>
          </p:nvPr>
        </p:nvSpPr>
        <p:spPr/>
        <p:txBody>
          <a:bodyPr/>
          <a:lstStyle/>
          <a:p>
            <a:fld id="{ADA418E4-C521-475B-97F3-70046C202BD8}" type="datetimeFigureOut">
              <a:rPr lang="en-US" smtClean="0"/>
              <a:t>4/24/24</a:t>
            </a:fld>
            <a:endParaRPr lang="en-US"/>
          </a:p>
        </p:txBody>
      </p:sp>
      <p:sp>
        <p:nvSpPr>
          <p:cNvPr id="5" name="Footer Placeholder 4">
            <a:extLst>
              <a:ext uri="{FF2B5EF4-FFF2-40B4-BE49-F238E27FC236}">
                <a16:creationId xmlns:a16="http://schemas.microsoft.com/office/drawing/2014/main" id="{EC933FB8-E84B-697C-61AD-6294F57D78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672F0A-7664-BAA4-CF44-2F275700A99E}"/>
              </a:ext>
            </a:extLst>
          </p:cNvPr>
          <p:cNvSpPr>
            <a:spLocks noGrp="1"/>
          </p:cNvSpPr>
          <p:nvPr>
            <p:ph type="sldNum" sz="quarter" idx="12"/>
          </p:nvPr>
        </p:nvSpPr>
        <p:spPr/>
        <p:txBody>
          <a:bodyPr/>
          <a:lstStyle/>
          <a:p>
            <a:fld id="{BC939D0C-3CE2-4633-B0CC-71C93D97C6E1}" type="slidenum">
              <a:rPr lang="en-US" smtClean="0"/>
              <a:t>‹#›</a:t>
            </a:fld>
            <a:endParaRPr lang="en-US"/>
          </a:p>
        </p:txBody>
      </p:sp>
    </p:spTree>
    <p:extLst>
      <p:ext uri="{BB962C8B-B14F-4D97-AF65-F5344CB8AC3E}">
        <p14:creationId xmlns:p14="http://schemas.microsoft.com/office/powerpoint/2010/main" val="15091506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three blocks">
    <p:spTree>
      <p:nvGrpSpPr>
        <p:cNvPr id="1" name=""/>
        <p:cNvGrpSpPr/>
        <p:nvPr/>
      </p:nvGrpSpPr>
      <p:grpSpPr>
        <a:xfrm>
          <a:off x="0" y="0"/>
          <a:ext cx="0" cy="0"/>
          <a:chOff x="0" y="0"/>
          <a:chExt cx="0" cy="0"/>
        </a:xfrm>
      </p:grpSpPr>
      <p:sp>
        <p:nvSpPr>
          <p:cNvPr id="8" name="Rectangle 7"/>
          <p:cNvSpPr/>
          <p:nvPr userDrawn="1"/>
        </p:nvSpPr>
        <p:spPr>
          <a:xfrm>
            <a:off x="4385733" y="1987973"/>
            <a:ext cx="3222978" cy="581378"/>
          </a:xfrm>
          <a:prstGeom prst="rect">
            <a:avLst/>
          </a:prstGeom>
          <a:solidFill>
            <a:srgbClr val="F5F5F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8142318" y="1987550"/>
            <a:ext cx="3222978" cy="581378"/>
          </a:xfrm>
          <a:prstGeom prst="rect">
            <a:avLst/>
          </a:prstGeom>
          <a:solidFill>
            <a:srgbClr val="F5F5F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626533" y="1987973"/>
            <a:ext cx="3222978" cy="581378"/>
          </a:xfrm>
          <a:prstGeom prst="rect">
            <a:avLst/>
          </a:prstGeom>
          <a:solidFill>
            <a:srgbClr val="F5F5F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cap="none" spc="0">
              <a:ln w="0"/>
              <a:solidFill>
                <a:schemeClr val="tx1"/>
              </a:solidFill>
              <a:effectLst>
                <a:outerShdw blurRad="38100" dist="19050" dir="2700000" algn="tl" rotWithShape="0">
                  <a:schemeClr val="dk1">
                    <a:alpha val="40000"/>
                  </a:schemeClr>
                </a:outerShdw>
              </a:effectLst>
            </a:endParaRPr>
          </a:p>
        </p:txBody>
      </p:sp>
      <p:cxnSp>
        <p:nvCxnSpPr>
          <p:cNvPr id="14" name="Straight Arrow Connector 13"/>
          <p:cNvCxnSpPr/>
          <p:nvPr userDrawn="1"/>
        </p:nvCxnSpPr>
        <p:spPr>
          <a:xfrm>
            <a:off x="627743" y="6143766"/>
            <a:ext cx="3225023" cy="10698"/>
          </a:xfrm>
          <a:prstGeom prst="straightConnector1">
            <a:avLst/>
          </a:prstGeom>
          <a:ln w="57150">
            <a:solidFill>
              <a:srgbClr val="F2A63C"/>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userDrawn="1"/>
        </p:nvCxnSpPr>
        <p:spPr>
          <a:xfrm>
            <a:off x="4381298" y="6126833"/>
            <a:ext cx="3225023" cy="10698"/>
          </a:xfrm>
          <a:prstGeom prst="straightConnector1">
            <a:avLst/>
          </a:prstGeom>
          <a:ln w="57150">
            <a:solidFill>
              <a:srgbClr val="F2A63C"/>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userDrawn="1"/>
        </p:nvCxnSpPr>
        <p:spPr>
          <a:xfrm>
            <a:off x="8146143" y="6126832"/>
            <a:ext cx="3225023" cy="10698"/>
          </a:xfrm>
          <a:prstGeom prst="straightConnector1">
            <a:avLst/>
          </a:prstGeom>
          <a:ln w="57150">
            <a:solidFill>
              <a:srgbClr val="F2A63C"/>
            </a:solidFill>
          </a:ln>
        </p:spPr>
        <p:style>
          <a:lnRef idx="1">
            <a:schemeClr val="accent1"/>
          </a:lnRef>
          <a:fillRef idx="0">
            <a:schemeClr val="accent1"/>
          </a:fillRef>
          <a:effectRef idx="0">
            <a:schemeClr val="accent1"/>
          </a:effectRef>
          <a:fontRef idx="minor">
            <a:schemeClr val="tx1"/>
          </a:fontRef>
        </p:style>
      </p:cxnSp>
      <p:pic>
        <p:nvPicPr>
          <p:cNvPr id="21" name="Picture 6" descr="RespectAbility logo"/>
          <p:cNvPicPr>
            <a:picLocks noChangeAspect="1"/>
          </p:cNvPicPr>
          <p:nvPr userDrawn="1"/>
        </p:nvPicPr>
        <p:blipFill>
          <a:blip r:embed="rId2" cstate="print"/>
          <a:stretch>
            <a:fillRect/>
          </a:stretch>
        </p:blipFill>
        <p:spPr>
          <a:xfrm>
            <a:off x="11247268" y="306686"/>
            <a:ext cx="662152" cy="291440"/>
          </a:xfrm>
          <a:prstGeom prst="rect">
            <a:avLst/>
          </a:prstGeom>
        </p:spPr>
      </p:pic>
      <p:cxnSp>
        <p:nvCxnSpPr>
          <p:cNvPr id="22" name="Straight Arrow Connector 21"/>
          <p:cNvCxnSpPr/>
          <p:nvPr userDrawn="1"/>
        </p:nvCxnSpPr>
        <p:spPr>
          <a:xfrm>
            <a:off x="-2384" y="758346"/>
            <a:ext cx="3202784" cy="14798"/>
          </a:xfrm>
          <a:prstGeom prst="straightConnector1">
            <a:avLst/>
          </a:prstGeom>
          <a:ln w="28575">
            <a:solidFill>
              <a:srgbClr val="F2A63C"/>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userDrawn="1"/>
        </p:nvCxnSpPr>
        <p:spPr>
          <a:xfrm>
            <a:off x="8991602" y="773144"/>
            <a:ext cx="3198514" cy="0"/>
          </a:xfrm>
          <a:prstGeom prst="straightConnector1">
            <a:avLst/>
          </a:prstGeom>
          <a:ln w="28575">
            <a:solidFill>
              <a:srgbClr val="F2A63C"/>
            </a:solidFill>
          </a:ln>
        </p:spPr>
        <p:style>
          <a:lnRef idx="1">
            <a:schemeClr val="accent1"/>
          </a:lnRef>
          <a:fillRef idx="0">
            <a:schemeClr val="accent1"/>
          </a:fillRef>
          <a:effectRef idx="0">
            <a:schemeClr val="accent1"/>
          </a:effectRef>
          <a:fontRef idx="minor">
            <a:schemeClr val="tx1"/>
          </a:fontRef>
        </p:style>
      </p:cxnSp>
      <p:sp>
        <p:nvSpPr>
          <p:cNvPr id="24" name="Title 7"/>
          <p:cNvSpPr>
            <a:spLocks noGrp="1"/>
          </p:cNvSpPr>
          <p:nvPr>
            <p:ph type="title"/>
          </p:nvPr>
        </p:nvSpPr>
        <p:spPr>
          <a:xfrm>
            <a:off x="3200399" y="141432"/>
            <a:ext cx="5791204" cy="1325563"/>
          </a:xfrm>
          <a:solidFill>
            <a:schemeClr val="bg1"/>
          </a:solidFill>
        </p:spPr>
        <p:txBody>
          <a:bodyPr>
            <a:normAutofit/>
          </a:bodyPr>
          <a:lstStyle>
            <a:lvl1pPr algn="ctr">
              <a:defRPr sz="4000" b="1">
                <a:latin typeface="+mj-lt"/>
                <a:ea typeface="Lato" panose="020F0502020204030203" pitchFamily="34" charset="0"/>
                <a:cs typeface="Lato" panose="020F0502020204030203" pitchFamily="34" charset="0"/>
              </a:defRPr>
            </a:lvl1pPr>
          </a:lstStyle>
          <a:p>
            <a:r>
              <a:rPr lang="en-US" dirty="0"/>
              <a:t>Click to edit Master title style</a:t>
            </a:r>
          </a:p>
        </p:txBody>
      </p:sp>
      <p:sp>
        <p:nvSpPr>
          <p:cNvPr id="26" name="Picture Placeholder 25"/>
          <p:cNvSpPr>
            <a:spLocks noGrp="1"/>
          </p:cNvSpPr>
          <p:nvPr>
            <p:ph type="pic" sz="quarter" idx="10"/>
          </p:nvPr>
        </p:nvSpPr>
        <p:spPr>
          <a:xfrm>
            <a:off x="624665" y="2568575"/>
            <a:ext cx="3225023" cy="3530600"/>
          </a:xfrm>
        </p:spPr>
        <p:txBody>
          <a:bodyPr/>
          <a:lstStyle/>
          <a:p>
            <a:endParaRPr lang="en-US"/>
          </a:p>
        </p:txBody>
      </p:sp>
      <p:sp>
        <p:nvSpPr>
          <p:cNvPr id="27" name="Picture Placeholder 25"/>
          <p:cNvSpPr>
            <a:spLocks noGrp="1"/>
          </p:cNvSpPr>
          <p:nvPr>
            <p:ph type="pic" sz="quarter" idx="11"/>
          </p:nvPr>
        </p:nvSpPr>
        <p:spPr>
          <a:xfrm>
            <a:off x="4383082" y="2582792"/>
            <a:ext cx="3225023" cy="3530600"/>
          </a:xfrm>
        </p:spPr>
        <p:txBody>
          <a:bodyPr/>
          <a:lstStyle/>
          <a:p>
            <a:endParaRPr lang="en-US"/>
          </a:p>
        </p:txBody>
      </p:sp>
      <p:sp>
        <p:nvSpPr>
          <p:cNvPr id="28" name="Picture Placeholder 25"/>
          <p:cNvSpPr>
            <a:spLocks noGrp="1"/>
          </p:cNvSpPr>
          <p:nvPr>
            <p:ph type="pic" sz="quarter" idx="12"/>
          </p:nvPr>
        </p:nvSpPr>
        <p:spPr>
          <a:xfrm>
            <a:off x="8140273" y="2578937"/>
            <a:ext cx="3225023" cy="3530600"/>
          </a:xfrm>
        </p:spPr>
        <p:txBody>
          <a:bodyPr/>
          <a:lstStyle/>
          <a:p>
            <a:endParaRPr lang="en-US"/>
          </a:p>
        </p:txBody>
      </p:sp>
      <p:sp>
        <p:nvSpPr>
          <p:cNvPr id="30" name="Text Placeholder 29"/>
          <p:cNvSpPr>
            <a:spLocks noGrp="1"/>
          </p:cNvSpPr>
          <p:nvPr>
            <p:ph type="body" sz="quarter" idx="13" hasCustomPrompt="1"/>
          </p:nvPr>
        </p:nvSpPr>
        <p:spPr>
          <a:xfrm>
            <a:off x="623888" y="1987550"/>
            <a:ext cx="3225800" cy="581025"/>
          </a:xfrm>
        </p:spPr>
        <p:txBody>
          <a:bodyPr>
            <a:noAutofit/>
          </a:bodyPr>
          <a:lstStyle>
            <a:lvl1pPr marL="0" indent="0" algn="ctr">
              <a:buNone/>
              <a:defRPr sz="2000">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edit Master text</a:t>
            </a:r>
          </a:p>
        </p:txBody>
      </p:sp>
      <p:sp>
        <p:nvSpPr>
          <p:cNvPr id="31" name="Text Placeholder 29"/>
          <p:cNvSpPr>
            <a:spLocks noGrp="1"/>
          </p:cNvSpPr>
          <p:nvPr>
            <p:ph type="body" sz="quarter" idx="14" hasCustomPrompt="1"/>
          </p:nvPr>
        </p:nvSpPr>
        <p:spPr>
          <a:xfrm>
            <a:off x="4380521" y="2001699"/>
            <a:ext cx="3225800" cy="581025"/>
          </a:xfrm>
        </p:spPr>
        <p:txBody>
          <a:bodyPr>
            <a:noAutofit/>
          </a:bodyPr>
          <a:lstStyle>
            <a:lvl1pPr marL="0" indent="0" algn="ctr">
              <a:buNone/>
              <a:defRPr sz="2000">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edit Master text</a:t>
            </a:r>
          </a:p>
        </p:txBody>
      </p:sp>
      <p:sp>
        <p:nvSpPr>
          <p:cNvPr id="32" name="Text Placeholder 29"/>
          <p:cNvSpPr>
            <a:spLocks noGrp="1"/>
          </p:cNvSpPr>
          <p:nvPr>
            <p:ph type="body" sz="quarter" idx="15" hasCustomPrompt="1"/>
          </p:nvPr>
        </p:nvSpPr>
        <p:spPr>
          <a:xfrm>
            <a:off x="8131731" y="2005621"/>
            <a:ext cx="3225800" cy="581025"/>
          </a:xfrm>
        </p:spPr>
        <p:txBody>
          <a:bodyPr>
            <a:noAutofit/>
          </a:bodyPr>
          <a:lstStyle>
            <a:lvl1pPr marL="0" indent="0" algn="ctr">
              <a:buNone/>
              <a:defRPr sz="2000">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edit Master text</a:t>
            </a:r>
          </a:p>
        </p:txBody>
      </p:sp>
    </p:spTree>
    <p:extLst>
      <p:ext uri="{BB962C8B-B14F-4D97-AF65-F5344CB8AC3E}">
        <p14:creationId xmlns:p14="http://schemas.microsoft.com/office/powerpoint/2010/main" val="1035514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t>4/24/24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58A5C0-C843-4798-A68E-D1A36425029C}" type="slidenum">
              <a:rPr lang="en-US" smtClean="0"/>
              <a:t>‹#›</a:t>
            </a:fld>
            <a:endParaRPr lang="en-US"/>
          </a:p>
        </p:txBody>
      </p:sp>
    </p:spTree>
    <p:extLst>
      <p:ext uri="{BB962C8B-B14F-4D97-AF65-F5344CB8AC3E}">
        <p14:creationId xmlns:p14="http://schemas.microsoft.com/office/powerpoint/2010/main" val="5713276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23240" y="1825625"/>
            <a:ext cx="1083055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E7AAD75D-9EA7-4CF2-9079-0544D2FCAF0D}"/>
              </a:ext>
            </a:extLst>
          </p:cNvPr>
          <p:cNvSpPr/>
          <p:nvPr userDrawn="1"/>
        </p:nvSpPr>
        <p:spPr>
          <a:xfrm>
            <a:off x="345440" y="365125"/>
            <a:ext cx="11544598" cy="1139825"/>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23240" y="365126"/>
            <a:ext cx="10515600" cy="1139824"/>
          </a:xfrm>
        </p:spPr>
        <p:txBody>
          <a:bodyPr/>
          <a:lstStyle>
            <a:lvl1pPr>
              <a:defRPr>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25586814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6"/>
        <p:cNvGrpSpPr/>
        <p:nvPr/>
      </p:nvGrpSpPr>
      <p:grpSpPr>
        <a:xfrm>
          <a:off x="0" y="0"/>
          <a:ext cx="0" cy="0"/>
          <a:chOff x="0" y="0"/>
          <a:chExt cx="0" cy="0"/>
        </a:xfrm>
      </p:grpSpPr>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9277350" y="444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0" name="Google Shape;40;p6"/>
          <p:cNvSpPr/>
          <p:nvPr/>
        </p:nvSpPr>
        <p:spPr>
          <a:xfrm>
            <a:off x="-20421" y="0"/>
            <a:ext cx="3363696"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 name="Google Shape;41;p6"/>
          <p:cNvSpPr/>
          <p:nvPr/>
        </p:nvSpPr>
        <p:spPr>
          <a:xfrm>
            <a:off x="1676400" y="2438400"/>
            <a:ext cx="9686023" cy="2124075"/>
          </a:xfrm>
          <a:prstGeom prst="rect">
            <a:avLst/>
          </a:prstGeom>
          <a:solidFill>
            <a:srgbClr val="F5BA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 name="Google Shape;42;p6"/>
          <p:cNvSpPr txBox="1">
            <a:spLocks noGrp="1"/>
          </p:cNvSpPr>
          <p:nvPr>
            <p:ph type="title"/>
          </p:nvPr>
        </p:nvSpPr>
        <p:spPr>
          <a:xfrm>
            <a:off x="1676400" y="2438400"/>
            <a:ext cx="9671050" cy="2124075"/>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6000"/>
              <a:buFont typeface="Times New Roman"/>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768321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465E39B-3E0C-4146-A841-D90C73792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8249C-A0B0-41BE-ACCF-9FC3218ACB44}"/>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8" name="Rectangle 7">
            <a:extLst>
              <a:ext uri="{FF2B5EF4-FFF2-40B4-BE49-F238E27FC236}">
                <a16:creationId xmlns:a16="http://schemas.microsoft.com/office/drawing/2014/main" id="{A419DBFA-6E9C-4135-BECE-7A979A605190}"/>
              </a:ext>
            </a:extLst>
          </p:cNvPr>
          <p:cNvSpPr/>
          <p:nvPr userDrawn="1"/>
        </p:nvSpPr>
        <p:spPr>
          <a:xfrm>
            <a:off x="914401" y="0"/>
            <a:ext cx="6162674" cy="6858000"/>
          </a:xfrm>
          <a:prstGeom prst="rect">
            <a:avLst/>
          </a:prstGeom>
          <a:solidFill>
            <a:srgbClr val="F5B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ADBD05-11CC-469A-B954-0EA13D385052}"/>
              </a:ext>
            </a:extLst>
          </p:cNvPr>
          <p:cNvSpPr>
            <a:spLocks noGrp="1"/>
          </p:cNvSpPr>
          <p:nvPr>
            <p:ph type="title"/>
          </p:nvPr>
        </p:nvSpPr>
        <p:spPr>
          <a:xfrm>
            <a:off x="1366838" y="2289176"/>
            <a:ext cx="5257800" cy="1139824"/>
          </a:xfr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29316464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762625" y="1825625"/>
            <a:ext cx="612741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E7AAD75D-9EA7-4CF2-9079-0544D2FCAF0D}"/>
              </a:ext>
            </a:extLst>
          </p:cNvPr>
          <p:cNvSpPr/>
          <p:nvPr userDrawn="1"/>
        </p:nvSpPr>
        <p:spPr>
          <a:xfrm>
            <a:off x="5676900" y="365125"/>
            <a:ext cx="6213138" cy="1139825"/>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762625" y="365126"/>
            <a:ext cx="5276215" cy="1139824"/>
          </a:xfrm>
        </p:spPr>
        <p:txBody>
          <a:bodyPr/>
          <a:lstStyle>
            <a:lvl1pPr>
              <a:defRPr>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6035466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Rectangle 6"/>
          <p:cNvSpPr/>
          <p:nvPr userDrawn="1"/>
        </p:nvSpPr>
        <p:spPr>
          <a:xfrm>
            <a:off x="0" y="-13247"/>
            <a:ext cx="12197255" cy="126125"/>
          </a:xfrm>
          <a:prstGeom prst="rect">
            <a:avLst/>
          </a:prstGeom>
          <a:solidFill>
            <a:srgbClr val="F2A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6" descr="RespectAbility"/>
          <p:cNvPicPr>
            <a:picLocks noChangeAspect="1"/>
          </p:cNvPicPr>
          <p:nvPr userDrawn="1"/>
        </p:nvPicPr>
        <p:blipFill>
          <a:blip r:embed="rId2" cstate="print"/>
          <a:stretch>
            <a:fillRect/>
          </a:stretch>
        </p:blipFill>
        <p:spPr>
          <a:xfrm>
            <a:off x="412580" y="4383499"/>
            <a:ext cx="3232506" cy="1439706"/>
          </a:xfrm>
          <a:prstGeom prst="rect">
            <a:avLst/>
          </a:prstGeom>
        </p:spPr>
      </p:pic>
      <p:sp>
        <p:nvSpPr>
          <p:cNvPr id="10" name="Rectangle 9"/>
          <p:cNvSpPr/>
          <p:nvPr userDrawn="1"/>
        </p:nvSpPr>
        <p:spPr>
          <a:xfrm>
            <a:off x="4109156" y="3136410"/>
            <a:ext cx="8071553" cy="3718770"/>
          </a:xfrm>
          <a:prstGeom prst="rect">
            <a:avLst/>
          </a:prstGeom>
          <a:solidFill>
            <a:srgbClr val="F5F5F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cxnSpLocks/>
          </p:cNvCxnSpPr>
          <p:nvPr userDrawn="1"/>
        </p:nvCxnSpPr>
        <p:spPr>
          <a:xfrm flipH="1">
            <a:off x="4073755" y="3136410"/>
            <a:ext cx="20896" cy="3709061"/>
          </a:xfrm>
          <a:prstGeom prst="straightConnector1">
            <a:avLst/>
          </a:prstGeom>
          <a:ln w="12700">
            <a:solidFill>
              <a:srgbClr val="F2A63C"/>
            </a:solidFill>
          </a:ln>
        </p:spPr>
        <p:style>
          <a:lnRef idx="1">
            <a:schemeClr val="accent1"/>
          </a:lnRef>
          <a:fillRef idx="0">
            <a:schemeClr val="accent1"/>
          </a:fillRef>
          <a:effectRef idx="0">
            <a:schemeClr val="accent1"/>
          </a:effectRef>
          <a:fontRef idx="minor">
            <a:schemeClr val="tx1"/>
          </a:fontRef>
        </p:style>
      </p:cxnSp>
      <p:sp>
        <p:nvSpPr>
          <p:cNvPr id="6" name="Title 5"/>
          <p:cNvSpPr>
            <a:spLocks noGrp="1"/>
          </p:cNvSpPr>
          <p:nvPr>
            <p:ph type="title" hasCustomPrompt="1"/>
          </p:nvPr>
        </p:nvSpPr>
        <p:spPr>
          <a:xfrm>
            <a:off x="4521200" y="3204591"/>
            <a:ext cx="6451885" cy="523219"/>
          </a:xfrm>
        </p:spPr>
        <p:txBody>
          <a:bodyPr>
            <a:normAutofit/>
          </a:bodyPr>
          <a:lstStyle>
            <a:lvl1pPr>
              <a:defRPr sz="3000" b="1">
                <a:solidFill>
                  <a:srgbClr val="E8992A"/>
                </a:solidFill>
                <a:latin typeface="Lato" panose="020F0502020204030203" pitchFamily="34" charset="0"/>
                <a:ea typeface="Lato" panose="020F0502020204030203" pitchFamily="34" charset="0"/>
                <a:cs typeface="Lato" panose="020F0502020204030203" pitchFamily="34" charset="0"/>
              </a:defRPr>
            </a:lvl1pPr>
          </a:lstStyle>
          <a:p>
            <a:r>
              <a:rPr lang="en-US"/>
              <a:t>FOR MORE INFORMATION</a:t>
            </a:r>
          </a:p>
        </p:txBody>
      </p:sp>
      <p:sp>
        <p:nvSpPr>
          <p:cNvPr id="5" name="Text Placeholder 4"/>
          <p:cNvSpPr>
            <a:spLocks noGrp="1"/>
          </p:cNvSpPr>
          <p:nvPr>
            <p:ph type="body" sz="quarter" idx="14"/>
          </p:nvPr>
        </p:nvSpPr>
        <p:spPr>
          <a:xfrm>
            <a:off x="4521200" y="3866606"/>
            <a:ext cx="7294563" cy="2588169"/>
          </a:xfrm>
        </p:spPr>
        <p:txBody>
          <a:bodyPr>
            <a:normAutofit/>
          </a:bodyPr>
          <a:lstStyle>
            <a:lvl1pPr marL="0" indent="0">
              <a:buNone/>
              <a:defRPr sz="2400">
                <a:latin typeface="Lato" panose="020F0502020204030203" pitchFamily="34" charset="0"/>
                <a:ea typeface="Lato" panose="020F0502020204030203" pitchFamily="34" charset="0"/>
                <a:cs typeface="Lato" panose="020F0502020204030203" pitchFamily="34" charset="0"/>
              </a:defRPr>
            </a:lvl1pPr>
          </a:lstStyle>
          <a:p>
            <a:pPr lvl="0"/>
            <a:r>
              <a:rPr lang="en-US"/>
              <a:t>Click to edit Master text styles</a:t>
            </a:r>
          </a:p>
        </p:txBody>
      </p:sp>
      <p:sp>
        <p:nvSpPr>
          <p:cNvPr id="15" name="Picture Placeholder 14">
            <a:extLst>
              <a:ext uri="{FF2B5EF4-FFF2-40B4-BE49-F238E27FC236}">
                <a16:creationId xmlns:a16="http://schemas.microsoft.com/office/drawing/2014/main" id="{7DD83F51-DC01-FFF4-8CDA-9F5F9DDFF4BC}"/>
              </a:ext>
            </a:extLst>
          </p:cNvPr>
          <p:cNvSpPr>
            <a:spLocks noGrp="1"/>
          </p:cNvSpPr>
          <p:nvPr>
            <p:ph type="pic" sz="quarter" idx="15"/>
          </p:nvPr>
        </p:nvSpPr>
        <p:spPr>
          <a:xfrm>
            <a:off x="0" y="112713"/>
            <a:ext cx="12180888" cy="3024187"/>
          </a:xfrm>
        </p:spPr>
        <p:txBody>
          <a:bodyPr/>
          <a:lstStyle/>
          <a:p>
            <a:endParaRPr lang="en-US"/>
          </a:p>
        </p:txBody>
      </p:sp>
    </p:spTree>
    <p:extLst>
      <p:ext uri="{BB962C8B-B14F-4D97-AF65-F5344CB8AC3E}">
        <p14:creationId xmlns:p14="http://schemas.microsoft.com/office/powerpoint/2010/main" val="37887214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7AB82-91C9-71A6-071F-5F96566170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379F7D-8BDE-C9CA-01C8-076B77B857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742558-651D-5A35-C9D6-C99CA9BCE6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945D7E-B354-A820-304C-6742B1B89DA2}"/>
              </a:ext>
            </a:extLst>
          </p:cNvPr>
          <p:cNvSpPr>
            <a:spLocks noGrp="1"/>
          </p:cNvSpPr>
          <p:nvPr>
            <p:ph type="dt" sz="half" idx="10"/>
          </p:nvPr>
        </p:nvSpPr>
        <p:spPr/>
        <p:txBody>
          <a:bodyPr/>
          <a:lstStyle/>
          <a:p>
            <a:fld id="{ADA418E4-C521-475B-97F3-70046C202BD8}" type="datetimeFigureOut">
              <a:rPr lang="en-US" smtClean="0"/>
              <a:t>4/24/24</a:t>
            </a:fld>
            <a:endParaRPr lang="en-US"/>
          </a:p>
        </p:txBody>
      </p:sp>
      <p:sp>
        <p:nvSpPr>
          <p:cNvPr id="6" name="Footer Placeholder 5">
            <a:extLst>
              <a:ext uri="{FF2B5EF4-FFF2-40B4-BE49-F238E27FC236}">
                <a16:creationId xmlns:a16="http://schemas.microsoft.com/office/drawing/2014/main" id="{EFC318DF-B108-F69B-32E1-C8533B5AAE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74ED6-D05E-1D0D-FA09-91787AC69D80}"/>
              </a:ext>
            </a:extLst>
          </p:cNvPr>
          <p:cNvSpPr>
            <a:spLocks noGrp="1"/>
          </p:cNvSpPr>
          <p:nvPr>
            <p:ph type="sldNum" sz="quarter" idx="12"/>
          </p:nvPr>
        </p:nvSpPr>
        <p:spPr/>
        <p:txBody>
          <a:bodyPr/>
          <a:lstStyle/>
          <a:p>
            <a:fld id="{BC939D0C-3CE2-4633-B0CC-71C93D97C6E1}" type="slidenum">
              <a:rPr lang="en-US" smtClean="0"/>
              <a:t>‹#›</a:t>
            </a:fld>
            <a:endParaRPr lang="en-US"/>
          </a:p>
        </p:txBody>
      </p:sp>
    </p:spTree>
    <p:extLst>
      <p:ext uri="{BB962C8B-B14F-4D97-AF65-F5344CB8AC3E}">
        <p14:creationId xmlns:p14="http://schemas.microsoft.com/office/powerpoint/2010/main" val="4292530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2C3F8-38F9-9596-9C67-4C98FC97E54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EC27F8-D260-875D-14CF-626F5C3912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9679F6-5818-36B4-8A0A-AB4D005619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6378E0-3E45-6242-4150-24E02045CD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1EA8AB-B78F-5E02-3313-367FAB310D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CAF5E1-ABB2-E325-8AC1-B030916C1BD3}"/>
              </a:ext>
            </a:extLst>
          </p:cNvPr>
          <p:cNvSpPr>
            <a:spLocks noGrp="1"/>
          </p:cNvSpPr>
          <p:nvPr>
            <p:ph type="dt" sz="half" idx="10"/>
          </p:nvPr>
        </p:nvSpPr>
        <p:spPr/>
        <p:txBody>
          <a:bodyPr/>
          <a:lstStyle/>
          <a:p>
            <a:fld id="{ADA418E4-C521-475B-97F3-70046C202BD8}" type="datetimeFigureOut">
              <a:rPr lang="en-US" smtClean="0"/>
              <a:t>4/24/24</a:t>
            </a:fld>
            <a:endParaRPr lang="en-US"/>
          </a:p>
        </p:txBody>
      </p:sp>
      <p:sp>
        <p:nvSpPr>
          <p:cNvPr id="8" name="Footer Placeholder 7">
            <a:extLst>
              <a:ext uri="{FF2B5EF4-FFF2-40B4-BE49-F238E27FC236}">
                <a16:creationId xmlns:a16="http://schemas.microsoft.com/office/drawing/2014/main" id="{5CC9F305-A5A7-322D-B6DE-0D791F4780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2988B6-AC25-8F08-15D1-BBA3DC451E69}"/>
              </a:ext>
            </a:extLst>
          </p:cNvPr>
          <p:cNvSpPr>
            <a:spLocks noGrp="1"/>
          </p:cNvSpPr>
          <p:nvPr>
            <p:ph type="sldNum" sz="quarter" idx="12"/>
          </p:nvPr>
        </p:nvSpPr>
        <p:spPr/>
        <p:txBody>
          <a:bodyPr/>
          <a:lstStyle/>
          <a:p>
            <a:fld id="{BC939D0C-3CE2-4633-B0CC-71C93D97C6E1}" type="slidenum">
              <a:rPr lang="en-US" smtClean="0"/>
              <a:t>‹#›</a:t>
            </a:fld>
            <a:endParaRPr lang="en-US"/>
          </a:p>
        </p:txBody>
      </p:sp>
    </p:spTree>
    <p:extLst>
      <p:ext uri="{BB962C8B-B14F-4D97-AF65-F5344CB8AC3E}">
        <p14:creationId xmlns:p14="http://schemas.microsoft.com/office/powerpoint/2010/main" val="1692797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CEAD6-91E7-6B6C-83AE-F63D50120F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C80204-5405-2F0C-F724-31DB58717028}"/>
              </a:ext>
            </a:extLst>
          </p:cNvPr>
          <p:cNvSpPr>
            <a:spLocks noGrp="1"/>
          </p:cNvSpPr>
          <p:nvPr>
            <p:ph type="dt" sz="half" idx="10"/>
          </p:nvPr>
        </p:nvSpPr>
        <p:spPr/>
        <p:txBody>
          <a:bodyPr/>
          <a:lstStyle/>
          <a:p>
            <a:fld id="{ADA418E4-C521-475B-97F3-70046C202BD8}" type="datetimeFigureOut">
              <a:rPr lang="en-US" smtClean="0"/>
              <a:t>4/24/24</a:t>
            </a:fld>
            <a:endParaRPr lang="en-US"/>
          </a:p>
        </p:txBody>
      </p:sp>
      <p:sp>
        <p:nvSpPr>
          <p:cNvPr id="4" name="Footer Placeholder 3">
            <a:extLst>
              <a:ext uri="{FF2B5EF4-FFF2-40B4-BE49-F238E27FC236}">
                <a16:creationId xmlns:a16="http://schemas.microsoft.com/office/drawing/2014/main" id="{D5ADEA11-C1E6-4D35-9930-2D7C774FD8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FEEE77-45E8-4457-567B-0A385DCA9117}"/>
              </a:ext>
            </a:extLst>
          </p:cNvPr>
          <p:cNvSpPr>
            <a:spLocks noGrp="1"/>
          </p:cNvSpPr>
          <p:nvPr>
            <p:ph type="sldNum" sz="quarter" idx="12"/>
          </p:nvPr>
        </p:nvSpPr>
        <p:spPr/>
        <p:txBody>
          <a:bodyPr/>
          <a:lstStyle/>
          <a:p>
            <a:fld id="{BC939D0C-3CE2-4633-B0CC-71C93D97C6E1}" type="slidenum">
              <a:rPr lang="en-US" smtClean="0"/>
              <a:t>‹#›</a:t>
            </a:fld>
            <a:endParaRPr lang="en-US"/>
          </a:p>
        </p:txBody>
      </p:sp>
    </p:spTree>
    <p:extLst>
      <p:ext uri="{BB962C8B-B14F-4D97-AF65-F5344CB8AC3E}">
        <p14:creationId xmlns:p14="http://schemas.microsoft.com/office/powerpoint/2010/main" val="2359345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3D6B6E-1E09-0F43-0C64-AA617FC0CB9B}"/>
              </a:ext>
            </a:extLst>
          </p:cNvPr>
          <p:cNvSpPr>
            <a:spLocks noGrp="1"/>
          </p:cNvSpPr>
          <p:nvPr>
            <p:ph type="dt" sz="half" idx="10"/>
          </p:nvPr>
        </p:nvSpPr>
        <p:spPr/>
        <p:txBody>
          <a:bodyPr/>
          <a:lstStyle/>
          <a:p>
            <a:fld id="{ADA418E4-C521-475B-97F3-70046C202BD8}" type="datetimeFigureOut">
              <a:rPr lang="en-US" smtClean="0"/>
              <a:t>4/24/24</a:t>
            </a:fld>
            <a:endParaRPr lang="en-US"/>
          </a:p>
        </p:txBody>
      </p:sp>
      <p:sp>
        <p:nvSpPr>
          <p:cNvPr id="3" name="Footer Placeholder 2">
            <a:extLst>
              <a:ext uri="{FF2B5EF4-FFF2-40B4-BE49-F238E27FC236}">
                <a16:creationId xmlns:a16="http://schemas.microsoft.com/office/drawing/2014/main" id="{0FB5FFA7-C441-9456-0D0A-AAE908D1DE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821946-4718-DE00-8DF3-8AFF9F68B063}"/>
              </a:ext>
            </a:extLst>
          </p:cNvPr>
          <p:cNvSpPr>
            <a:spLocks noGrp="1"/>
          </p:cNvSpPr>
          <p:nvPr>
            <p:ph type="sldNum" sz="quarter" idx="12"/>
          </p:nvPr>
        </p:nvSpPr>
        <p:spPr/>
        <p:txBody>
          <a:bodyPr/>
          <a:lstStyle/>
          <a:p>
            <a:fld id="{BC939D0C-3CE2-4633-B0CC-71C93D97C6E1}" type="slidenum">
              <a:rPr lang="en-US" smtClean="0"/>
              <a:t>‹#›</a:t>
            </a:fld>
            <a:endParaRPr lang="en-US"/>
          </a:p>
        </p:txBody>
      </p:sp>
    </p:spTree>
    <p:extLst>
      <p:ext uri="{BB962C8B-B14F-4D97-AF65-F5344CB8AC3E}">
        <p14:creationId xmlns:p14="http://schemas.microsoft.com/office/powerpoint/2010/main" val="579380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3F0F2-D639-5027-369A-C86281F5C4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E5F9CC-8BB5-55E5-C806-69E4FC150F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8A1029-75DA-539E-6900-BE1F814304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3DB197-0655-2B6E-3932-3676F2264625}"/>
              </a:ext>
            </a:extLst>
          </p:cNvPr>
          <p:cNvSpPr>
            <a:spLocks noGrp="1"/>
          </p:cNvSpPr>
          <p:nvPr>
            <p:ph type="dt" sz="half" idx="10"/>
          </p:nvPr>
        </p:nvSpPr>
        <p:spPr/>
        <p:txBody>
          <a:bodyPr/>
          <a:lstStyle/>
          <a:p>
            <a:fld id="{ADA418E4-C521-475B-97F3-70046C202BD8}" type="datetimeFigureOut">
              <a:rPr lang="en-US" smtClean="0"/>
              <a:t>4/24/24</a:t>
            </a:fld>
            <a:endParaRPr lang="en-US"/>
          </a:p>
        </p:txBody>
      </p:sp>
      <p:sp>
        <p:nvSpPr>
          <p:cNvPr id="6" name="Footer Placeholder 5">
            <a:extLst>
              <a:ext uri="{FF2B5EF4-FFF2-40B4-BE49-F238E27FC236}">
                <a16:creationId xmlns:a16="http://schemas.microsoft.com/office/drawing/2014/main" id="{85568577-4C63-D227-7276-B8EA0C0423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B84A8E-6A58-7937-E8F5-EF9049CB54D7}"/>
              </a:ext>
            </a:extLst>
          </p:cNvPr>
          <p:cNvSpPr>
            <a:spLocks noGrp="1"/>
          </p:cNvSpPr>
          <p:nvPr>
            <p:ph type="sldNum" sz="quarter" idx="12"/>
          </p:nvPr>
        </p:nvSpPr>
        <p:spPr/>
        <p:txBody>
          <a:bodyPr/>
          <a:lstStyle/>
          <a:p>
            <a:fld id="{BC939D0C-3CE2-4633-B0CC-71C93D97C6E1}" type="slidenum">
              <a:rPr lang="en-US" smtClean="0"/>
              <a:t>‹#›</a:t>
            </a:fld>
            <a:endParaRPr lang="en-US"/>
          </a:p>
        </p:txBody>
      </p:sp>
    </p:spTree>
    <p:extLst>
      <p:ext uri="{BB962C8B-B14F-4D97-AF65-F5344CB8AC3E}">
        <p14:creationId xmlns:p14="http://schemas.microsoft.com/office/powerpoint/2010/main" val="2876634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852AF-96AA-8955-AEA0-349A074D18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AC1CD4-5F4D-3852-3428-AF6555889D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A34420-AAF1-61D9-C1D5-A9DEEF5B83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724761-8B2C-FD7D-7D84-D99F38DAC825}"/>
              </a:ext>
            </a:extLst>
          </p:cNvPr>
          <p:cNvSpPr>
            <a:spLocks noGrp="1"/>
          </p:cNvSpPr>
          <p:nvPr>
            <p:ph type="dt" sz="half" idx="10"/>
          </p:nvPr>
        </p:nvSpPr>
        <p:spPr/>
        <p:txBody>
          <a:bodyPr/>
          <a:lstStyle/>
          <a:p>
            <a:fld id="{ADA418E4-C521-475B-97F3-70046C202BD8}" type="datetimeFigureOut">
              <a:rPr lang="en-US" smtClean="0"/>
              <a:t>4/24/24</a:t>
            </a:fld>
            <a:endParaRPr lang="en-US"/>
          </a:p>
        </p:txBody>
      </p:sp>
      <p:sp>
        <p:nvSpPr>
          <p:cNvPr id="6" name="Footer Placeholder 5">
            <a:extLst>
              <a:ext uri="{FF2B5EF4-FFF2-40B4-BE49-F238E27FC236}">
                <a16:creationId xmlns:a16="http://schemas.microsoft.com/office/drawing/2014/main" id="{AE5CE196-B707-DA3A-9A0A-D4B75C81E2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34FAF9-FF95-5FBE-D9C5-4B018ED3CE1A}"/>
              </a:ext>
            </a:extLst>
          </p:cNvPr>
          <p:cNvSpPr>
            <a:spLocks noGrp="1"/>
          </p:cNvSpPr>
          <p:nvPr>
            <p:ph type="sldNum" sz="quarter" idx="12"/>
          </p:nvPr>
        </p:nvSpPr>
        <p:spPr/>
        <p:txBody>
          <a:bodyPr/>
          <a:lstStyle/>
          <a:p>
            <a:fld id="{BC939D0C-3CE2-4633-B0CC-71C93D97C6E1}" type="slidenum">
              <a:rPr lang="en-US" smtClean="0"/>
              <a:t>‹#›</a:t>
            </a:fld>
            <a:endParaRPr lang="en-US"/>
          </a:p>
        </p:txBody>
      </p:sp>
    </p:spTree>
    <p:extLst>
      <p:ext uri="{BB962C8B-B14F-4D97-AF65-F5344CB8AC3E}">
        <p14:creationId xmlns:p14="http://schemas.microsoft.com/office/powerpoint/2010/main" val="3899522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theme" Target="../theme/theme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508275-7EC6-4A1F-06E5-55D1A1D058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E258271-C580-F3B0-9084-BAF07EF624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2EF62B7-3324-6EE0-FD68-E3AA19C1B8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DA418E4-C521-475B-97F3-70046C202BD8}" type="datetimeFigureOut">
              <a:rPr lang="en-US" smtClean="0"/>
              <a:t>4/24/24</a:t>
            </a:fld>
            <a:endParaRPr lang="en-US"/>
          </a:p>
        </p:txBody>
      </p:sp>
      <p:sp>
        <p:nvSpPr>
          <p:cNvPr id="5" name="Footer Placeholder 4">
            <a:extLst>
              <a:ext uri="{FF2B5EF4-FFF2-40B4-BE49-F238E27FC236}">
                <a16:creationId xmlns:a16="http://schemas.microsoft.com/office/drawing/2014/main" id="{7EA3D915-8F9B-CB09-7AB0-6B3A1B3F59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6B691A3-80FA-4E23-34FD-3487B74286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C939D0C-3CE2-4633-B0CC-71C93D97C6E1}" type="slidenum">
              <a:rPr lang="en-US" smtClean="0"/>
              <a:t>‹#›</a:t>
            </a:fld>
            <a:endParaRPr lang="en-US"/>
          </a:p>
        </p:txBody>
      </p:sp>
    </p:spTree>
    <p:extLst>
      <p:ext uri="{BB962C8B-B14F-4D97-AF65-F5344CB8AC3E}">
        <p14:creationId xmlns:p14="http://schemas.microsoft.com/office/powerpoint/2010/main" val="5268791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85" r:id="rId14"/>
  </p:sldLayoutIdLst>
  <p:txStyles>
    <p:titleStyle>
      <a:lvl1pPr algn="l" defTabSz="914400" rtl="0" eaLnBrk="1" latinLnBrk="0" hangingPunct="1">
        <a:lnSpc>
          <a:spcPct val="90000"/>
        </a:lnSpc>
        <a:spcBef>
          <a:spcPct val="0"/>
        </a:spcBef>
        <a:buNone/>
        <a:defRPr sz="4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4/24/24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86969777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Lst>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70402020209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70402020209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70402020209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70402020209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70402020209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hyperlink" Target="http://www.abacle.org/" TargetMode="External"/><Relationship Id="rId4" Type="http://schemas.openxmlformats.org/officeDocument/2006/relationships/hyperlink" Target="http://www.americanbar.or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hyperlink" Target="https://www.aapd.com/" TargetMode="External"/><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hyperlink" Target="https://disabilityin.org/" TargetMode="External"/><Relationship Id="rId5" Type="http://schemas.openxmlformats.org/officeDocument/2006/relationships/hyperlink" Target="https://www.accenture.com/us-en/company-persons-with-disabilities" TargetMode="External"/><Relationship Id="rId4" Type="http://schemas.openxmlformats.org/officeDocument/2006/relationships/hyperlink" Target="https://www.accenture.com/_acnmedia/pdf-89/accenture-disability-inclusion-research-report.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hyperlink" Target="https://askjan.org/index.html" TargetMode="External"/><Relationship Id="rId5" Type="http://schemas.openxmlformats.org/officeDocument/2006/relationships/hyperlink" Target="https://tapability.org/" TargetMode="External"/><Relationship Id="rId4" Type="http://schemas.openxmlformats.org/officeDocument/2006/relationships/hyperlink" Target="https://www.respectability.org/resources/Employers-Embracing-Employees-Disabilities/"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hyperlink" Target="https://www.respectability.org/2017/12/eric-ascher/" TargetMode="External"/><Relationship Id="rId5" Type="http://schemas.openxmlformats.org/officeDocument/2006/relationships/image" Target="../media/image5.jpeg"/><Relationship Id="rId4" Type="http://schemas.openxmlformats.org/officeDocument/2006/relationships/hyperlink" Target="https://www.respectability.org/2017/12/graciano-petersen/"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www.aicpa.org/resources/article/reimagine-productivity-self-care-moments"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hyperlink" Target="https://www.respectability.org/2022/06/chezie-erg-events/"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hyperlink" Target="https://support.zoom.us/hc/en-us/articles/4409683389709-Enabling-or-disabling-closed-captioning-and-live-transcription-services#:~:text=To%20enable%20Closed%20captioning%20for%20your%20own%20use%3A,to%20enable%20or%20disable%20it" TargetMode="External"/><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hyperlink" Target="https://www.respectability.org/Resources/" TargetMode="External"/><Relationship Id="rId2" Type="http://schemas.openxmlformats.org/officeDocument/2006/relationships/image" Target="../media/image24.png"/><Relationship Id="rId1" Type="http://schemas.openxmlformats.org/officeDocument/2006/relationships/slideLayout" Target="../slideLayouts/slideLayout18.xml"/><Relationship Id="rId5" Type="http://schemas.openxmlformats.org/officeDocument/2006/relationships/hyperlink" Target="mailto:JakeS@RespectAbility.org" TargetMode="External"/><Relationship Id="rId4" Type="http://schemas.openxmlformats.org/officeDocument/2006/relationships/image" Target="../media/image25.jpeg"/></Relationships>
</file>

<file path=ppt/slides/_rels/slide36.xml.rels><?xml version="1.0" encoding="UTF-8" standalone="yes"?>
<Relationships xmlns="http://schemas.openxmlformats.org/package/2006/relationships"><Relationship Id="rId3" Type="http://schemas.openxmlformats.org/officeDocument/2006/relationships/hyperlink" Target="mailto:GracianoP@RespectAbility.org" TargetMode="External"/><Relationship Id="rId2" Type="http://schemas.openxmlformats.org/officeDocument/2006/relationships/notesSlide" Target="../notesSlides/notesSlide27.xml"/><Relationship Id="rId1" Type="http://schemas.openxmlformats.org/officeDocument/2006/relationships/slideLayout" Target="../slideLayouts/slideLayout36.xml"/><Relationship Id="rId5" Type="http://schemas.openxmlformats.org/officeDocument/2006/relationships/image" Target="../media/image26.jpeg"/><Relationship Id="rId4" Type="http://schemas.openxmlformats.org/officeDocument/2006/relationships/hyperlink" Target="mailto:JakeS@Respectability.or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p:nvPr>
        </p:nvSpPr>
        <p:spPr/>
        <p:txBody>
          <a:bodyPr>
            <a:noAutofit/>
          </a:bodyPr>
          <a:lstStyle/>
          <a:p>
            <a:r>
              <a:rPr lang="en-US" dirty="0">
                <a:latin typeface="Tahoma" panose="020B0604030504040204" pitchFamily="34" charset="0"/>
                <a:ea typeface="Tahoma" panose="020B0604030504040204" pitchFamily="34" charset="0"/>
                <a:cs typeface="Tahoma" panose="020B0604030504040204" pitchFamily="34" charset="0"/>
              </a:rPr>
              <a:t>Fostering Disability-Inclusive Cultures and Workplaces</a:t>
            </a:r>
          </a:p>
        </p:txBody>
      </p:sp>
      <p:sp>
        <p:nvSpPr>
          <p:cNvPr id="3" name="Subtitle 2">
            <a:extLst>
              <a:ext uri="{FF2B5EF4-FFF2-40B4-BE49-F238E27FC236}">
                <a16:creationId xmlns:a16="http://schemas.microsoft.com/office/drawing/2014/main" id="{0099050C-69C8-3492-8A84-A090C7548734}"/>
              </a:ext>
            </a:extLst>
          </p:cNvPr>
          <p:cNvSpPr>
            <a:spLocks noGrp="1"/>
          </p:cNvSpPr>
          <p:nvPr>
            <p:ph type="subTitle" idx="1"/>
          </p:nvPr>
        </p:nvSpPr>
        <p:spPr>
          <a:xfrm>
            <a:off x="4703936" y="1714820"/>
            <a:ext cx="7207624" cy="433659"/>
          </a:xfrm>
        </p:spPr>
        <p:txBody>
          <a:bodyPr/>
          <a:lstStyle/>
          <a:p>
            <a:r>
              <a:rPr lang="en-US" b="0" dirty="0"/>
              <a:t>NACDL | April 25, 2024</a:t>
            </a:r>
          </a:p>
        </p:txBody>
      </p:sp>
      <p:pic>
        <p:nvPicPr>
          <p:cNvPr id="1026" name="Picture 2" descr="RespectAbility Staff smiling together with the Hollywood sign in the distant background">
            <a:extLst>
              <a:ext uri="{FF2B5EF4-FFF2-40B4-BE49-F238E27FC236}">
                <a16:creationId xmlns:a16="http://schemas.microsoft.com/office/drawing/2014/main" id="{0BD3D8C8-66A6-25D7-C2FE-F4522D64ED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600638"/>
            <a:ext cx="9753600" cy="3905250"/>
          </a:xfrm>
          <a:prstGeom prst="rect">
            <a:avLst/>
          </a:prstGeom>
          <a:noFill/>
          <a:ln>
            <a:solidFill>
              <a:srgbClr val="F4CC4D"/>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B299CFF-6D56-CC45-96CC-5F90E373C5D7}"/>
              </a:ext>
            </a:extLst>
          </p:cNvPr>
          <p:cNvSpPr>
            <a:spLocks noGrp="1"/>
          </p:cNvSpPr>
          <p:nvPr>
            <p:ph type="title"/>
          </p:nvPr>
        </p:nvSpPr>
        <p:spPr/>
        <p:txBody>
          <a:bodyPr>
            <a:normAutofit/>
          </a:bodyPr>
          <a:lstStyle/>
          <a:p>
            <a:r>
              <a:rPr lang="en-US" sz="3200" b="1" dirty="0">
                <a:latin typeface="Tahoma" panose="020B0604030504040204" pitchFamily="34" charset="0"/>
                <a:ea typeface="Tahoma" panose="020B0604030504040204" pitchFamily="34" charset="0"/>
                <a:cs typeface="Tahoma" panose="020B0604030504040204" pitchFamily="34" charset="0"/>
              </a:rPr>
              <a:t>How Can Your Organization Address This?</a:t>
            </a:r>
          </a:p>
        </p:txBody>
      </p:sp>
      <p:pic>
        <p:nvPicPr>
          <p:cNvPr id="7" name="Picture 6" descr="Ariel presenting at RespectAbility's tenth anniversary celebration">
            <a:extLst>
              <a:ext uri="{FF2B5EF4-FFF2-40B4-BE49-F238E27FC236}">
                <a16:creationId xmlns:a16="http://schemas.microsoft.com/office/drawing/2014/main" id="{0933CD1A-3E64-923D-7B82-5C499F356C3A}"/>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t="32595" r="17756"/>
          <a:stretch/>
        </p:blipFill>
        <p:spPr>
          <a:xfrm>
            <a:off x="257907" y="1466995"/>
            <a:ext cx="3315286" cy="4622611"/>
          </a:xfrm>
          <a:prstGeom prst="rect">
            <a:avLst/>
          </a:prstGeom>
        </p:spPr>
      </p:pic>
      <p:sp>
        <p:nvSpPr>
          <p:cNvPr id="2" name="object 2"/>
          <p:cNvSpPr txBox="1"/>
          <p:nvPr/>
        </p:nvSpPr>
        <p:spPr>
          <a:xfrm>
            <a:off x="3998325" y="1658117"/>
            <a:ext cx="7813659" cy="4826962"/>
          </a:xfrm>
          <a:prstGeom prst="rect">
            <a:avLst/>
          </a:prstGeom>
        </p:spPr>
        <p:txBody>
          <a:bodyPr vert="horz" wrap="square" lIns="0" tIns="12700" rIns="0" bIns="0" rtlCol="0">
            <a:spAutoFit/>
          </a:bodyPr>
          <a:lstStyle/>
          <a:p>
            <a:pPr marL="64135" marR="0" lvl="0" indent="0" algn="l" defTabSz="914400" rtl="0" eaLnBrk="1" fontAlgn="auto" latinLnBrk="0" hangingPunct="1">
              <a:lnSpc>
                <a:spcPct val="100000"/>
              </a:lnSpc>
              <a:spcBef>
                <a:spcPts val="100"/>
              </a:spcBef>
              <a:spcAft>
                <a:spcPts val="0"/>
              </a:spcAft>
              <a:buClrTx/>
              <a:buSzTx/>
              <a:buFontTx/>
              <a:buNone/>
              <a:tabLst/>
              <a:defRPr/>
            </a:pPr>
            <a:r>
              <a:rPr kumimoji="0" lang="en-US" sz="2600" i="0" u="none" strike="noStrike" kern="1200" cap="none" spc="-5" normalizeH="0" baseline="0" noProof="0" dirty="0">
                <a:ln>
                  <a:noFill/>
                </a:ln>
                <a:solidFill>
                  <a:prstClr val="black"/>
                </a:solidFill>
                <a:effectLst/>
                <a:uLnTx/>
                <a:uFill>
                  <a:solidFill>
                    <a:srgbClr val="004D82"/>
                  </a:solidFill>
                </a:uFill>
                <a:latin typeface="Tahoma" panose="020B0604030504040204" pitchFamily="34" charset="0"/>
                <a:ea typeface="Tahoma" panose="020B0604030504040204" pitchFamily="34" charset="0"/>
                <a:cs typeface="Tahoma" panose="020B0604030504040204" pitchFamily="34" charset="0"/>
              </a:rPr>
              <a:t>The ABA recommends that organizations:</a:t>
            </a:r>
            <a:br>
              <a:rPr kumimoji="0" lang="en-US" sz="2600" b="1" i="0" u="none" strike="noStrike" kern="1200" cap="none" spc="-5" normalizeH="0" baseline="0" noProof="0" dirty="0">
                <a:ln>
                  <a:noFill/>
                </a:ln>
                <a:solidFill>
                  <a:prstClr val="black"/>
                </a:solidFill>
                <a:effectLst/>
                <a:uLnTx/>
                <a:uFill>
                  <a:solidFill>
                    <a:srgbClr val="004D82"/>
                  </a:solidFill>
                </a:uFill>
                <a:latin typeface="Tahoma" panose="020B0604030504040204" pitchFamily="34" charset="0"/>
                <a:ea typeface="Tahoma" panose="020B0604030504040204" pitchFamily="34" charset="0"/>
                <a:cs typeface="Tahoma" panose="020B0604030504040204" pitchFamily="34" charset="0"/>
              </a:rPr>
            </a:br>
            <a:endParaRPr kumimoji="0" lang="en-US" sz="2600" b="1" i="0" u="none" strike="noStrike" kern="1200" cap="none" spc="-5" normalizeH="0" baseline="0" noProof="0" dirty="0">
              <a:ln>
                <a:noFill/>
              </a:ln>
              <a:solidFill>
                <a:prstClr val="black"/>
              </a:solidFill>
              <a:effectLst/>
              <a:uLnTx/>
              <a:uFill>
                <a:solidFill>
                  <a:srgbClr val="004D82"/>
                </a:solidFill>
              </a:uFill>
              <a:latin typeface="Tahoma" panose="020B0604030504040204" pitchFamily="34" charset="0"/>
              <a:ea typeface="Tahoma" panose="020B0604030504040204" pitchFamily="34" charset="0"/>
              <a:cs typeface="Tahoma" panose="020B0604030504040204" pitchFamily="34" charset="0"/>
            </a:endParaRPr>
          </a:p>
          <a:p>
            <a:pPr marL="64135" marR="0" lvl="0" indent="0" algn="l" defTabSz="914400" rtl="0" eaLnBrk="1" fontAlgn="auto" latinLnBrk="0" hangingPunct="1">
              <a:lnSpc>
                <a:spcPct val="100000"/>
              </a:lnSpc>
              <a:spcBef>
                <a:spcPts val="100"/>
              </a:spcBef>
              <a:spcAft>
                <a:spcPts val="0"/>
              </a:spcAft>
              <a:buClrTx/>
              <a:buSzTx/>
              <a:buFontTx/>
              <a:buNone/>
              <a:tabLst/>
              <a:defRPr/>
            </a:pPr>
            <a:r>
              <a:rPr kumimoji="0" lang="en-US" sz="2600" b="1" i="0" u="none" strike="noStrike" kern="1200" cap="none" spc="-5" normalizeH="0" baseline="0" noProof="0" dirty="0">
                <a:ln>
                  <a:noFill/>
                </a:ln>
                <a:solidFill>
                  <a:prstClr val="black"/>
                </a:solidFill>
                <a:effectLst/>
                <a:uLnTx/>
                <a:uFill>
                  <a:solidFill>
                    <a:srgbClr val="004D82"/>
                  </a:solidFill>
                </a:uFill>
                <a:latin typeface="Tahoma" panose="020B0604030504040204" pitchFamily="34" charset="0"/>
                <a:ea typeface="Tahoma" panose="020B0604030504040204" pitchFamily="34" charset="0"/>
                <a:cs typeface="Tahoma" panose="020B0604030504040204" pitchFamily="34" charset="0"/>
              </a:rPr>
              <a:t>1. Acknowledge</a:t>
            </a:r>
            <a:r>
              <a:rPr kumimoji="0" lang="en-US" sz="2600" b="1" i="0" u="none" strike="noStrike" kern="1200" cap="none" spc="-5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a:t>
            </a:r>
            <a:r>
              <a:rPr kumimoji="0" lang="en-US" sz="2600" b="0" i="0" u="none" strike="noStrike" kern="1200" cap="none" spc="-5"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issues</a:t>
            </a:r>
            <a:endPar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64135"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
                  <a:solidFill>
                    <a:srgbClr val="004D82"/>
                  </a:solidFill>
                </a:uFill>
                <a:latin typeface="Tahoma" panose="020B0604030504040204" pitchFamily="34" charset="0"/>
                <a:ea typeface="Tahoma" panose="020B0604030504040204" pitchFamily="34" charset="0"/>
                <a:cs typeface="Tahoma" panose="020B0604030504040204" pitchFamily="34" charset="0"/>
              </a:rPr>
              <a:t>2. </a:t>
            </a:r>
            <a:r>
              <a:rPr kumimoji="0" sz="2600" b="1" i="0" u="none" strike="noStrike" kern="1200" cap="none" spc="0" normalizeH="0" baseline="0" noProof="0" dirty="0">
                <a:ln>
                  <a:noFill/>
                </a:ln>
                <a:solidFill>
                  <a:prstClr val="black"/>
                </a:solidFill>
                <a:effectLst/>
                <a:uLnTx/>
                <a:uFill>
                  <a:solidFill>
                    <a:srgbClr val="004D82"/>
                  </a:solidFill>
                </a:uFill>
                <a:latin typeface="Tahoma" panose="020B0604030504040204" pitchFamily="34" charset="0"/>
                <a:ea typeface="Tahoma" panose="020B0604030504040204" pitchFamily="34" charset="0"/>
                <a:cs typeface="Tahoma" panose="020B0604030504040204" pitchFamily="34" charset="0"/>
              </a:rPr>
              <a:t>Assess</a:t>
            </a:r>
            <a:r>
              <a:rPr kumimoji="0" sz="2600" b="1" i="0" u="none" strike="noStrike" kern="1200" cap="none" spc="-3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your</a:t>
            </a:r>
            <a:r>
              <a:rPr kumimoji="0" sz="2600" b="0" i="0" u="none" strike="noStrike" kern="1200" cap="none" spc="-4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5"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organization’s</a:t>
            </a:r>
            <a:r>
              <a:rPr kumimoji="0" sz="2600" b="0" i="0" u="none" strike="noStrike" kern="1200" cap="none" spc="-5"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sz="2600" b="0" i="0" u="none" strike="noStrike" kern="1200" cap="none" spc="-1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culture,</a:t>
            </a: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sz="2600" b="0" i="0" u="none" strike="noStrike" kern="1200" cap="none" spc="-5"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philosophy</a:t>
            </a:r>
            <a:r>
              <a:rPr kumimoji="0" lang="en-US" sz="2600" b="0" i="0" u="none" strike="noStrike" kern="1200" cap="none" spc="-5"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sz="2600" b="0" i="0" u="none" strike="noStrike" kern="1200" cap="none" spc="-15"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and</a:t>
            </a:r>
            <a:r>
              <a:rPr kumimoji="0" sz="2600" b="0" i="0" u="none" strike="noStrike" kern="1200" cap="none" spc="-1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sz="2600" b="0" i="0" u="none" strike="noStrike" kern="1200" cap="none" spc="-5"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history</a:t>
            </a:r>
            <a:b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600" b="1" i="0" u="none" strike="noStrike" kern="1200" cap="none" spc="-5" normalizeH="0" baseline="0" noProof="0" dirty="0">
                <a:ln>
                  <a:noFill/>
                </a:ln>
                <a:solidFill>
                  <a:prstClr val="black"/>
                </a:solidFill>
                <a:effectLst/>
                <a:uLnTx/>
                <a:uFill>
                  <a:solidFill>
                    <a:srgbClr val="004D82"/>
                  </a:solidFill>
                </a:uFill>
                <a:latin typeface="Tahoma" panose="020B0604030504040204" pitchFamily="34" charset="0"/>
                <a:ea typeface="Tahoma" panose="020B0604030504040204" pitchFamily="34" charset="0"/>
                <a:cs typeface="Tahoma" panose="020B0604030504040204" pitchFamily="34" charset="0"/>
              </a:rPr>
              <a:t>3. </a:t>
            </a:r>
            <a:r>
              <a:rPr kumimoji="0" sz="2600" b="1" i="0" u="none" strike="noStrike" kern="1200" cap="none" spc="-5" normalizeH="0" baseline="0" noProof="0" dirty="0">
                <a:ln>
                  <a:noFill/>
                </a:ln>
                <a:solidFill>
                  <a:prstClr val="black"/>
                </a:solidFill>
                <a:effectLst/>
                <a:uLnTx/>
                <a:uFill>
                  <a:solidFill>
                    <a:srgbClr val="004D82"/>
                  </a:solidFill>
                </a:uFill>
                <a:latin typeface="Tahoma" panose="020B0604030504040204" pitchFamily="34" charset="0"/>
                <a:ea typeface="Tahoma" panose="020B0604030504040204" pitchFamily="34" charset="0"/>
                <a:cs typeface="Tahoma" panose="020B0604030504040204" pitchFamily="34" charset="0"/>
              </a:rPr>
              <a:t>Define</a:t>
            </a:r>
            <a:r>
              <a:rPr kumimoji="0" sz="2600" b="1" i="0" u="none" strike="noStrike" kern="1200" cap="none" spc="-45"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your</a:t>
            </a:r>
            <a:r>
              <a:rPr kumimoji="0" sz="2600" b="0" i="0" u="none" strike="noStrike" kern="1200" cap="none" spc="-5"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5"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organization’s</a:t>
            </a:r>
            <a:r>
              <a:rPr kumimoji="0" sz="2600" b="0" i="0" u="none" strike="noStrike" kern="1200" cap="none" spc="-2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goals</a:t>
            </a:r>
            <a:b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600" b="1" i="0" u="none" strike="noStrike" kern="1200" cap="none" spc="0" normalizeH="0" baseline="0" noProof="0" dirty="0">
                <a:ln>
                  <a:noFill/>
                </a:ln>
                <a:solidFill>
                  <a:prstClr val="black"/>
                </a:solidFill>
                <a:effectLst/>
                <a:uLnTx/>
                <a:uFill>
                  <a:solidFill>
                    <a:srgbClr val="004D82"/>
                  </a:solidFill>
                </a:uFill>
                <a:latin typeface="Tahoma" panose="020B0604030504040204" pitchFamily="34" charset="0"/>
                <a:ea typeface="Tahoma" panose="020B0604030504040204" pitchFamily="34" charset="0"/>
                <a:cs typeface="Tahoma" panose="020B0604030504040204" pitchFamily="34" charset="0"/>
              </a:rPr>
              <a:t>4. </a:t>
            </a:r>
            <a:r>
              <a:rPr kumimoji="0" sz="2600" b="1" i="0" u="none" strike="noStrike" kern="1200" cap="none" spc="0" normalizeH="0" baseline="0" noProof="0" dirty="0">
                <a:ln>
                  <a:noFill/>
                </a:ln>
                <a:solidFill>
                  <a:prstClr val="black"/>
                </a:solidFill>
                <a:effectLst/>
                <a:uLnTx/>
                <a:uFill>
                  <a:solidFill>
                    <a:srgbClr val="004D82"/>
                  </a:solidFill>
                </a:uFill>
                <a:latin typeface="Tahoma" panose="020B0604030504040204" pitchFamily="34" charset="0"/>
                <a:ea typeface="Tahoma" panose="020B0604030504040204" pitchFamily="34" charset="0"/>
                <a:cs typeface="Tahoma" panose="020B0604030504040204" pitchFamily="34" charset="0"/>
              </a:rPr>
              <a:t>Evaluate</a:t>
            </a:r>
            <a:r>
              <a:rPr kumimoji="0" sz="2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your </a:t>
            </a:r>
            <a:r>
              <a:rPr kumimoji="0" lang="en-US" sz="2600" b="0" i="0" u="none" strike="noStrike" kern="1200" cap="none" spc="-5"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organization’s </a:t>
            </a:r>
            <a:r>
              <a:rPr kumimoji="0" sz="2600" b="0" i="0" u="none" strike="noStrike" kern="1200" cap="none" spc="-5"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policies, </a:t>
            </a:r>
            <a:endParaRPr kumimoji="0" lang="en-US" sz="2600" b="0" i="0" u="none" strike="noStrike" kern="1200" cap="none" spc="-5"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64135" marR="0" lvl="0" indent="0" algn="l" defTabSz="914400" rtl="0" eaLnBrk="1" fontAlgn="auto" latinLnBrk="0" hangingPunct="1">
              <a:lnSpc>
                <a:spcPct val="100000"/>
              </a:lnSpc>
              <a:spcBef>
                <a:spcPts val="0"/>
              </a:spcBef>
              <a:spcAft>
                <a:spcPts val="0"/>
              </a:spcAft>
              <a:buClrTx/>
              <a:buSzTx/>
              <a:buFontTx/>
              <a:buNone/>
              <a:tabLst/>
              <a:defRPr/>
            </a:pPr>
            <a:r>
              <a:rPr lang="en-US" sz="2600" spc="-10" dirty="0">
                <a:solidFill>
                  <a:prstClr val="black"/>
                </a:solidFill>
                <a:latin typeface="Tahoma" panose="020B0604030504040204" pitchFamily="34" charset="0"/>
                <a:ea typeface="Tahoma" panose="020B0604030504040204" pitchFamily="34" charset="0"/>
                <a:cs typeface="Tahoma" panose="020B0604030504040204" pitchFamily="34" charset="0"/>
              </a:rPr>
              <a:t>p</a:t>
            </a:r>
            <a:r>
              <a:rPr kumimoji="0" sz="2600" b="0" i="0" u="none" strike="noStrike" kern="1200" cap="none" spc="-1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rotocols</a:t>
            </a:r>
            <a:r>
              <a:rPr lang="en-US" sz="2600" spc="-10" dirty="0">
                <a:solidFill>
                  <a:prstClr val="black"/>
                </a:solidFill>
                <a:latin typeface="Tahoma" panose="020B0604030504040204" pitchFamily="34" charset="0"/>
                <a:ea typeface="Tahoma" panose="020B0604030504040204" pitchFamily="34" charset="0"/>
                <a:cs typeface="Tahoma" panose="020B0604030504040204" pitchFamily="34" charset="0"/>
              </a:rPr>
              <a:t>, and</a:t>
            </a:r>
            <a:r>
              <a:rPr kumimoji="0" lang="en-US" sz="2600" b="0" i="0" u="none" strike="noStrike" kern="1200" cap="none" spc="-1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sz="2600" b="0" i="0" u="none" strike="noStrike" kern="1200" cap="none" spc="-5"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practices</a:t>
            </a:r>
            <a:br>
              <a:rPr kumimoji="0" lang="en-US" sz="2600" b="0" i="0" u="none" strike="noStrike" kern="1200" cap="none" spc="-5"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600" b="1" i="0" u="none" strike="noStrike" kern="1200" cap="none" spc="0" normalizeH="0" baseline="0" noProof="0" dirty="0">
                <a:ln>
                  <a:noFill/>
                </a:ln>
                <a:solidFill>
                  <a:prstClr val="black"/>
                </a:solidFill>
                <a:effectLst/>
                <a:uLnTx/>
                <a:uFill>
                  <a:solidFill>
                    <a:srgbClr val="004D82"/>
                  </a:solidFill>
                </a:uFill>
                <a:latin typeface="Tahoma" panose="020B0604030504040204" pitchFamily="34" charset="0"/>
                <a:ea typeface="Tahoma" panose="020B0604030504040204" pitchFamily="34" charset="0"/>
                <a:cs typeface="Tahoma" panose="020B0604030504040204" pitchFamily="34" charset="0"/>
              </a:rPr>
              <a:t>5. </a:t>
            </a:r>
            <a:r>
              <a:rPr kumimoji="0" sz="2600" b="1" i="0" u="none" strike="noStrike" kern="1200" cap="none" spc="0" normalizeH="0" baseline="0" noProof="0" dirty="0">
                <a:ln>
                  <a:noFill/>
                </a:ln>
                <a:solidFill>
                  <a:prstClr val="black"/>
                </a:solidFill>
                <a:effectLst/>
                <a:uLnTx/>
                <a:uFill>
                  <a:solidFill>
                    <a:srgbClr val="004D82"/>
                  </a:solidFill>
                </a:uFill>
                <a:latin typeface="Tahoma" panose="020B0604030504040204" pitchFamily="34" charset="0"/>
                <a:ea typeface="Tahoma" panose="020B0604030504040204" pitchFamily="34" charset="0"/>
                <a:cs typeface="Tahoma" panose="020B0604030504040204" pitchFamily="34" charset="0"/>
              </a:rPr>
              <a:t>Invest</a:t>
            </a:r>
            <a:r>
              <a:rPr kumimoji="0" sz="2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sz="2600" b="0" i="0" u="none" strike="noStrike" kern="1200" cap="none" spc="-5"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 education,</a:t>
            </a:r>
            <a:r>
              <a:rPr kumimoji="0" lang="en-US" sz="2600" b="0" i="0" u="none" strike="noStrike" kern="1200" cap="none" spc="-5"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sz="2600" b="0" i="0" u="none" strike="noStrike" kern="1200" cap="none" spc="-5"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training, guidance</a:t>
            </a:r>
            <a:r>
              <a:rPr kumimoji="0" lang="en-US" sz="2600" b="0" i="0" u="none" strike="noStrike" kern="1200" cap="none" spc="-5"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an</a:t>
            </a: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a:t>
            </a:r>
            <a:r>
              <a:rPr kumimoji="0" lang="en-US" sz="2600" b="0" i="0" u="none" strike="noStrike" kern="1200" cap="none" spc="-395"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sz="2600" b="0" i="0" u="none" strike="noStrike" kern="1200" cap="none" spc="-5"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support</a:t>
            </a:r>
            <a:br>
              <a:rPr kumimoji="0" lang="en-US" sz="2600" b="0" i="0" u="none" strike="noStrike" kern="1200" cap="none" spc="-5"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600" b="1" i="0" u="none" strike="noStrike" kern="1200" cap="none" spc="-5" normalizeH="0" baseline="0" noProof="0" dirty="0">
                <a:ln>
                  <a:noFill/>
                </a:ln>
                <a:solidFill>
                  <a:prstClr val="black"/>
                </a:solidFill>
                <a:effectLst/>
                <a:uLnTx/>
                <a:uFill>
                  <a:solidFill>
                    <a:srgbClr val="004D82"/>
                  </a:solidFill>
                </a:uFill>
                <a:latin typeface="Tahoma" panose="020B0604030504040204" pitchFamily="34" charset="0"/>
                <a:ea typeface="Tahoma" panose="020B0604030504040204" pitchFamily="34" charset="0"/>
                <a:cs typeface="Tahoma" panose="020B0604030504040204" pitchFamily="34" charset="0"/>
              </a:rPr>
              <a:t>6. </a:t>
            </a:r>
            <a:r>
              <a:rPr kumimoji="0" sz="2600" b="1" i="0" u="none" strike="noStrike" kern="1200" cap="none" spc="-5" normalizeH="0" baseline="0" noProof="0" dirty="0">
                <a:ln>
                  <a:noFill/>
                </a:ln>
                <a:solidFill>
                  <a:prstClr val="black"/>
                </a:solidFill>
                <a:effectLst/>
                <a:uLnTx/>
                <a:uFill>
                  <a:solidFill>
                    <a:srgbClr val="004D82"/>
                  </a:solidFill>
                </a:uFill>
                <a:latin typeface="Tahoma" panose="020B0604030504040204" pitchFamily="34" charset="0"/>
                <a:ea typeface="Tahoma" panose="020B0604030504040204" pitchFamily="34" charset="0"/>
                <a:cs typeface="Tahoma" panose="020B0604030504040204" pitchFamily="34" charset="0"/>
              </a:rPr>
              <a:t>Change</a:t>
            </a:r>
            <a:r>
              <a:rPr kumimoji="0" lang="en-US" sz="2600" b="1" i="0" u="none" strike="noStrike" kern="1200" cap="none" spc="-5" normalizeH="0" baseline="0" noProof="0" dirty="0">
                <a:ln>
                  <a:noFill/>
                </a:ln>
                <a:solidFill>
                  <a:prstClr val="black"/>
                </a:solidFill>
                <a:effectLst/>
                <a:uLnTx/>
                <a:uFill>
                  <a:solidFill>
                    <a:srgbClr val="004D82"/>
                  </a:solidFill>
                </a:uFill>
                <a:latin typeface="Tahoma" panose="020B0604030504040204" pitchFamily="34" charset="0"/>
                <a:ea typeface="Tahoma" panose="020B0604030504040204" pitchFamily="34" charset="0"/>
                <a:cs typeface="Tahoma" panose="020B0604030504040204" pitchFamily="34" charset="0"/>
              </a:rPr>
              <a:t> </a:t>
            </a:r>
            <a:r>
              <a:rPr kumimoji="0" lang="en-US" sz="2600" i="0" u="none" strike="noStrike" kern="1200" cap="none" spc="-5" normalizeH="0" baseline="0" noProof="0" dirty="0">
                <a:ln>
                  <a:noFill/>
                </a:ln>
                <a:solidFill>
                  <a:prstClr val="black"/>
                </a:solidFill>
                <a:effectLst/>
                <a:uLnTx/>
                <a:uFill>
                  <a:solidFill>
                    <a:srgbClr val="004D82"/>
                  </a:solidFill>
                </a:uFill>
                <a:latin typeface="Tahoma" panose="020B0604030504040204" pitchFamily="34" charset="0"/>
                <a:ea typeface="Tahoma" panose="020B0604030504040204" pitchFamily="34" charset="0"/>
                <a:cs typeface="Tahoma" panose="020B0604030504040204" pitchFamily="34" charset="0"/>
              </a:rPr>
              <a:t>your policies and practices </a:t>
            </a:r>
            <a:br>
              <a:rPr kumimoji="0" lang="en-US" sz="2600" b="1" i="0" u="none" strike="noStrike" kern="1200" cap="none" spc="-5" normalizeH="0" baseline="0" noProof="0" dirty="0">
                <a:ln>
                  <a:noFill/>
                </a:ln>
                <a:solidFill>
                  <a:prstClr val="black"/>
                </a:solidFill>
                <a:effectLst/>
                <a:uLnTx/>
                <a:uFill>
                  <a:solidFill>
                    <a:srgbClr val="004D82"/>
                  </a:solidFill>
                </a:uFill>
                <a:latin typeface="Tahoma" panose="020B0604030504040204" pitchFamily="34" charset="0"/>
                <a:ea typeface="Tahoma" panose="020B0604030504040204" pitchFamily="34" charset="0"/>
                <a:cs typeface="Tahoma" panose="020B0604030504040204" pitchFamily="34" charset="0"/>
              </a:rPr>
            </a:br>
            <a:r>
              <a:rPr kumimoji="0" lang="en-US" sz="2600" b="1" i="0" u="none" strike="noStrike" kern="1200" cap="none" spc="-5" normalizeH="0" baseline="0" noProof="0" dirty="0">
                <a:ln>
                  <a:noFill/>
                </a:ln>
                <a:solidFill>
                  <a:prstClr val="black"/>
                </a:solidFill>
                <a:effectLst/>
                <a:uLnTx/>
                <a:uFill>
                  <a:solidFill>
                    <a:srgbClr val="004D82"/>
                  </a:solidFill>
                </a:uFill>
                <a:latin typeface="Tahoma" panose="020B0604030504040204" pitchFamily="34" charset="0"/>
                <a:ea typeface="Tahoma" panose="020B0604030504040204" pitchFamily="34" charset="0"/>
                <a:cs typeface="Tahoma" panose="020B0604030504040204" pitchFamily="34" charset="0"/>
              </a:rPr>
              <a:t>7. </a:t>
            </a:r>
            <a:r>
              <a:rPr kumimoji="0" sz="2600" b="1" i="0" u="none" strike="noStrike" kern="1200" cap="none" spc="-5" normalizeH="0" baseline="0" noProof="0" dirty="0">
                <a:ln>
                  <a:noFill/>
                </a:ln>
                <a:solidFill>
                  <a:prstClr val="black"/>
                </a:solidFill>
                <a:effectLst/>
                <a:uLnTx/>
                <a:uFill>
                  <a:solidFill>
                    <a:srgbClr val="004D82"/>
                  </a:solidFill>
                </a:uFill>
                <a:latin typeface="Tahoma" panose="020B0604030504040204" pitchFamily="34" charset="0"/>
                <a:ea typeface="Tahoma" panose="020B0604030504040204" pitchFamily="34" charset="0"/>
                <a:cs typeface="Tahoma" panose="020B0604030504040204" pitchFamily="34" charset="0"/>
              </a:rPr>
              <a:t>Track</a:t>
            </a:r>
            <a:r>
              <a:rPr kumimoji="0" sz="2600" b="1" i="0" u="none" strike="noStrike" kern="1200" cap="none" spc="-4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sz="2600" b="0" i="0" u="none" strike="noStrike" kern="1200" cap="none" spc="-5"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(progress)</a:t>
            </a:r>
            <a:endParaRPr kumimoji="0"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object 5"/>
          <p:cNvSpPr txBox="1"/>
          <p:nvPr/>
        </p:nvSpPr>
        <p:spPr>
          <a:xfrm>
            <a:off x="8341013" y="6561228"/>
            <a:ext cx="3129915" cy="204351"/>
          </a:xfrm>
          <a:prstGeom prst="rect">
            <a:avLst/>
          </a:prstGeom>
        </p:spPr>
        <p:txBody>
          <a:bodyPr vert="horz" wrap="square" lIns="0" tIns="0" rIns="0" bIns="0" rtlCol="0">
            <a:spAutoFit/>
          </a:bodyPr>
          <a:lstStyle/>
          <a:p>
            <a:pPr marL="12700" marR="0" lvl="0" indent="0" algn="l" defTabSz="914400" rtl="0" eaLnBrk="1" fontAlgn="auto" latinLnBrk="0" hangingPunct="1">
              <a:lnSpc>
                <a:spcPts val="1655"/>
              </a:lnSpc>
              <a:spcBef>
                <a:spcPts val="0"/>
              </a:spcBef>
              <a:spcAft>
                <a:spcPts val="0"/>
              </a:spcAft>
              <a:buClrTx/>
              <a:buSzTx/>
              <a:buFontTx/>
              <a:buNone/>
              <a:tabLst/>
              <a:defRPr/>
            </a:pPr>
            <a:r>
              <a:rPr kumimoji="0" sz="1400" b="0" i="0" u="none" strike="noStrike" kern="1200" cap="none" spc="-1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hlinkClick r:id="rId4"/>
              </a:rPr>
              <a:t>www.americanbar.org</a:t>
            </a:r>
            <a:r>
              <a:rPr kumimoji="0" sz="1400" b="0" i="0" u="none" strike="noStrike" kern="1200" cap="none" spc="-7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hlinkClick r:id="rId4"/>
              </a:rPr>
              <a:t> </a:t>
            </a:r>
            <a:r>
              <a:rPr kumimoji="0" sz="14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a:t>
            </a:r>
            <a:r>
              <a:rPr kumimoji="0" sz="1400" b="0" i="0" u="none" strike="noStrike" kern="1200" cap="none" spc="-3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r>
              <a:rPr kumimoji="0" sz="1400" b="0" i="0" u="none" strike="noStrike" kern="1200" cap="none" spc="-1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hlinkClick r:id="rId5"/>
              </a:rPr>
              <a:t>www.abacle.org</a:t>
            </a:r>
            <a:endParaRPr kumimoji="0" sz="14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5D923B-008D-4208-8C0A-3EA4E9A8EA01}"/>
              </a:ext>
            </a:extLst>
          </p:cNvPr>
          <p:cNvSpPr>
            <a:spLocks noGrp="1"/>
          </p:cNvSpPr>
          <p:nvPr>
            <p:ph type="title"/>
          </p:nvPr>
        </p:nvSpPr>
        <p:spPr/>
        <p:txBody>
          <a:bodyPr>
            <a:normAutofit/>
          </a:bodyPr>
          <a:lstStyle/>
          <a:p>
            <a:r>
              <a:rPr lang="en-US" sz="3200" b="1" kern="1200" dirty="0">
                <a:effectLst/>
                <a:latin typeface="Tahoma" panose="020B0604030504040204" pitchFamily="34" charset="0"/>
                <a:ea typeface="Tahoma" panose="020B0604030504040204" pitchFamily="34" charset="0"/>
                <a:cs typeface="Tahoma" panose="020B0604030504040204" pitchFamily="34" charset="0"/>
              </a:rPr>
              <a:t>Set SMARTIE Disability Inclusion </a:t>
            </a:r>
            <a:r>
              <a:rPr lang="en-US" sz="3200" b="1" kern="1200" dirty="0">
                <a:latin typeface="Tahoma" panose="020B0604030504040204" pitchFamily="34" charset="0"/>
                <a:ea typeface="Tahoma" panose="020B0604030504040204" pitchFamily="34" charset="0"/>
                <a:cs typeface="Tahoma" panose="020B0604030504040204" pitchFamily="34" charset="0"/>
              </a:rPr>
              <a:t>G</a:t>
            </a:r>
            <a:r>
              <a:rPr lang="en-US" sz="3200" b="1" kern="1200" dirty="0">
                <a:effectLst/>
                <a:latin typeface="Tahoma" panose="020B0604030504040204" pitchFamily="34" charset="0"/>
                <a:ea typeface="Tahoma" panose="020B0604030504040204" pitchFamily="34" charset="0"/>
                <a:cs typeface="Tahoma" panose="020B0604030504040204" pitchFamily="34" charset="0"/>
              </a:rPr>
              <a:t>oals</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
        <p:nvSpPr>
          <p:cNvPr id="2" name="Text Placeholder 1">
            <a:extLst>
              <a:ext uri="{FF2B5EF4-FFF2-40B4-BE49-F238E27FC236}">
                <a16:creationId xmlns:a16="http://schemas.microsoft.com/office/drawing/2014/main" id="{D60CE4B0-8FFC-4258-8991-EE6B20257ECA}"/>
              </a:ext>
            </a:extLst>
          </p:cNvPr>
          <p:cNvSpPr>
            <a:spLocks noGrp="1"/>
          </p:cNvSpPr>
          <p:nvPr>
            <p:ph type="body" sz="quarter" idx="13"/>
          </p:nvPr>
        </p:nvSpPr>
        <p:spPr>
          <a:xfrm>
            <a:off x="528685" y="1466995"/>
            <a:ext cx="7063301" cy="5171929"/>
          </a:xfrm>
        </p:spPr>
        <p:txBody>
          <a:bodyPr>
            <a:normAutofit lnSpcReduction="10000"/>
          </a:bodyPr>
          <a:lstStyle/>
          <a:p>
            <a:pPr>
              <a:buSzPct val="100000"/>
            </a:pPr>
            <a:r>
              <a:rPr lang="en-US" sz="3000" dirty="0">
                <a:solidFill>
                  <a:schemeClr val="tx1"/>
                </a:solidFill>
                <a:latin typeface="Tahoma" panose="020B0604030504040204" pitchFamily="34" charset="0"/>
                <a:ea typeface="Tahoma" panose="020B0604030504040204" pitchFamily="34" charset="0"/>
                <a:cs typeface="Tahoma" panose="020B0604030504040204" pitchFamily="34" charset="0"/>
              </a:rPr>
              <a:t>SMARTIE: </a:t>
            </a:r>
            <a:r>
              <a:rPr lang="en-US" sz="300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Specific, Measurable, Achievable, Relevant, Time-Bound, Inclusive, and Equitable </a:t>
            </a:r>
          </a:p>
          <a:p>
            <a:pPr>
              <a:buSzPct val="100000"/>
            </a:pPr>
            <a:r>
              <a:rPr lang="en-US" sz="300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Key goals can include using free accessibility tools and practices to ensure online events are screen reader accessible and have captions</a:t>
            </a:r>
          </a:p>
          <a:p>
            <a:pPr>
              <a:buSzPct val="100000"/>
            </a:pPr>
            <a:r>
              <a:rPr lang="en-US" sz="300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An easy-to-meet goal is ensuring all in-person events are in fully accessible meeting spaces</a:t>
            </a:r>
          </a:p>
          <a:p>
            <a:pPr lvl="1">
              <a:buSzPct val="100000"/>
            </a:pPr>
            <a:r>
              <a:rPr lang="en-US" sz="2800" dirty="0">
                <a:latin typeface="Tahoma" panose="020B0604030504040204" pitchFamily="34" charset="0"/>
                <a:ea typeface="Tahoma" panose="020B0604030504040204" pitchFamily="34" charset="0"/>
                <a:cs typeface="Tahoma" panose="020B0604030504040204" pitchFamily="34" charset="0"/>
              </a:rPr>
              <a:t>Ask clients </a:t>
            </a:r>
            <a:r>
              <a:rPr lang="en-US" sz="280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about any disability accommodation needs</a:t>
            </a:r>
          </a:p>
          <a:p>
            <a:pPr>
              <a:buSzPct val="100000"/>
            </a:pPr>
            <a:endParaRPr lang="en-US" sz="26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pic>
        <p:nvPicPr>
          <p:cNvPr id="5" name="Picture 4" descr="Shelly Christensen and Ben Bond of RespectAbility's Faith Inclusion and Belonging team pose for a photo in Los Angeles. ">
            <a:extLst>
              <a:ext uri="{FF2B5EF4-FFF2-40B4-BE49-F238E27FC236}">
                <a16:creationId xmlns:a16="http://schemas.microsoft.com/office/drawing/2014/main" id="{C79D4641-CF4C-A010-7F4D-A93A25928BAC}"/>
              </a:ext>
            </a:extLst>
          </p:cNvPr>
          <p:cNvPicPr>
            <a:picLocks noChangeAspect="1"/>
          </p:cNvPicPr>
          <p:nvPr/>
        </p:nvPicPr>
        <p:blipFill>
          <a:blip r:embed="rId3"/>
          <a:stretch>
            <a:fillRect/>
          </a:stretch>
        </p:blipFill>
        <p:spPr>
          <a:xfrm>
            <a:off x="7591986" y="1863944"/>
            <a:ext cx="4249280" cy="3828620"/>
          </a:xfrm>
          <a:prstGeom prst="rect">
            <a:avLst/>
          </a:prstGeom>
        </p:spPr>
      </p:pic>
    </p:spTree>
    <p:extLst>
      <p:ext uri="{BB962C8B-B14F-4D97-AF65-F5344CB8AC3E}">
        <p14:creationId xmlns:p14="http://schemas.microsoft.com/office/powerpoint/2010/main" val="839933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229CE-6EEC-6A06-530C-C89C917D20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6408FA-5BA0-AF3A-EC6F-84ABA2CBE192}"/>
              </a:ext>
            </a:extLst>
          </p:cNvPr>
          <p:cNvSpPr>
            <a:spLocks noGrp="1"/>
          </p:cNvSpPr>
          <p:nvPr>
            <p:ph type="title"/>
          </p:nvPr>
        </p:nvSpPr>
        <p:spPr/>
        <p:txBody>
          <a:bodyPr>
            <a:normAutofit/>
          </a:bodyPr>
          <a:lstStyle/>
          <a:p>
            <a:r>
              <a:rPr lang="en-US" sz="5400" dirty="0">
                <a:latin typeface="Tahoma" panose="020B0604030504040204" pitchFamily="34" charset="0"/>
                <a:ea typeface="Tahoma" panose="020B0604030504040204" pitchFamily="34" charset="0"/>
                <a:cs typeface="Tahoma" panose="020B0604030504040204" pitchFamily="34" charset="0"/>
              </a:rPr>
              <a:t>Recruit Diverse Talent</a:t>
            </a:r>
          </a:p>
        </p:txBody>
      </p:sp>
    </p:spTree>
    <p:extLst>
      <p:ext uri="{BB962C8B-B14F-4D97-AF65-F5344CB8AC3E}">
        <p14:creationId xmlns:p14="http://schemas.microsoft.com/office/powerpoint/2010/main" val="4272807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0A0B79-4453-409C-A674-11F9F4CF343C}"/>
              </a:ext>
            </a:extLst>
          </p:cNvPr>
          <p:cNvSpPr>
            <a:spLocks noGrp="1"/>
          </p:cNvSpPr>
          <p:nvPr>
            <p:ph type="title"/>
          </p:nvPr>
        </p:nvSpPr>
        <p:spPr/>
        <p:txBody>
          <a:bodyPr>
            <a:normAutofit/>
          </a:bodyPr>
          <a:lstStyle/>
          <a:p>
            <a:r>
              <a:rPr lang="en-US" sz="3200" b="1" dirty="0">
                <a:latin typeface="Tahoma" panose="020B0604030504040204" pitchFamily="34" charset="0"/>
                <a:ea typeface="Tahoma" panose="020B0604030504040204" pitchFamily="34" charset="0"/>
                <a:cs typeface="Tahoma" panose="020B0604030504040204" pitchFamily="34" charset="0"/>
              </a:rPr>
              <a:t>Benefits of Hiring People with Disabilities</a:t>
            </a:r>
          </a:p>
        </p:txBody>
      </p:sp>
      <p:pic>
        <p:nvPicPr>
          <p:cNvPr id="6" name="Picture 5" descr="Logo for the Accenture Disability Inclusion Advantage Study ">
            <a:extLst>
              <a:ext uri="{FF2B5EF4-FFF2-40B4-BE49-F238E27FC236}">
                <a16:creationId xmlns:a16="http://schemas.microsoft.com/office/drawing/2014/main" id="{6D50561D-B9E2-4EBE-A221-638B214BE1D4}"/>
              </a:ext>
            </a:extLst>
          </p:cNvPr>
          <p:cNvPicPr>
            <a:picLocks noChangeAspect="1"/>
          </p:cNvPicPr>
          <p:nvPr/>
        </p:nvPicPr>
        <p:blipFill>
          <a:blip r:embed="rId3" cstate="print"/>
          <a:stretch>
            <a:fillRect/>
          </a:stretch>
        </p:blipFill>
        <p:spPr>
          <a:xfrm>
            <a:off x="842333" y="1466995"/>
            <a:ext cx="3139440" cy="1798177"/>
          </a:xfrm>
          <a:prstGeom prst="rect">
            <a:avLst/>
          </a:prstGeom>
        </p:spPr>
      </p:pic>
      <p:sp>
        <p:nvSpPr>
          <p:cNvPr id="4" name="Content Placeholder 3">
            <a:extLst>
              <a:ext uri="{FF2B5EF4-FFF2-40B4-BE49-F238E27FC236}">
                <a16:creationId xmlns:a16="http://schemas.microsoft.com/office/drawing/2014/main" id="{08B17D8D-2BCD-4E44-B00E-6B3C5BD14206}"/>
              </a:ext>
            </a:extLst>
          </p:cNvPr>
          <p:cNvSpPr>
            <a:spLocks noGrp="1"/>
          </p:cNvSpPr>
          <p:nvPr>
            <p:ph type="body" sz="quarter" idx="13"/>
          </p:nvPr>
        </p:nvSpPr>
        <p:spPr>
          <a:xfrm>
            <a:off x="602744" y="3429000"/>
            <a:ext cx="4274055" cy="2091545"/>
          </a:xfrm>
        </p:spPr>
        <p:txBody>
          <a:bodyPr>
            <a:noAutofit/>
          </a:bodyPr>
          <a:lstStyle/>
          <a:p>
            <a:r>
              <a:rPr lang="en-US" sz="2600" b="1">
                <a:solidFill>
                  <a:schemeClr val="tx1"/>
                </a:solidFill>
                <a:latin typeface="Tahoma" panose="020B0604030504040204" pitchFamily="34" charset="0"/>
                <a:ea typeface="Tahoma" panose="020B0604030504040204" pitchFamily="34" charset="0"/>
                <a:cs typeface="Tahoma" panose="020B0604030504040204" pitchFamily="34" charset="0"/>
              </a:rPr>
              <a:t>Followed 140 US companies from 2015-2018</a:t>
            </a:r>
          </a:p>
          <a:p>
            <a:r>
              <a:rPr lang="en-US" sz="2600" b="1">
                <a:solidFill>
                  <a:schemeClr val="tx1"/>
                </a:solidFill>
                <a:latin typeface="Tahoma" panose="020B0604030504040204" pitchFamily="34" charset="0"/>
                <a:ea typeface="Tahoma" panose="020B0604030504040204" pitchFamily="34" charset="0"/>
                <a:cs typeface="Tahoma" panose="020B0604030504040204" pitchFamily="34" charset="0"/>
              </a:rPr>
              <a:t>45 Inclusion Champions, 95 peer companies </a:t>
            </a:r>
          </a:p>
          <a:p>
            <a:endParaRPr lang="en-US" sz="2600" b="1">
              <a:latin typeface="Lato" panose="020F0502020204030203" pitchFamily="34"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F73B17C1-8F89-4982-ABCF-7792CF92C199}"/>
              </a:ext>
            </a:extLst>
          </p:cNvPr>
          <p:cNvSpPr txBox="1"/>
          <p:nvPr/>
        </p:nvSpPr>
        <p:spPr>
          <a:xfrm>
            <a:off x="842333" y="5835228"/>
            <a:ext cx="3139440" cy="400110"/>
          </a:xfrm>
          <a:prstGeom prst="rect">
            <a:avLst/>
          </a:prstGeom>
          <a:noFill/>
          <a:ln w="2857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4"/>
              </a:rPr>
              <a:t>Read the full study online</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5" name="Content Placeholder 4">
            <a:extLst>
              <a:ext uri="{FF2B5EF4-FFF2-40B4-BE49-F238E27FC236}">
                <a16:creationId xmlns:a16="http://schemas.microsoft.com/office/drawing/2014/main" id="{7F14B580-C004-4B99-AE9A-CF04BD24A841}"/>
              </a:ext>
            </a:extLst>
          </p:cNvPr>
          <p:cNvSpPr txBox="1">
            <a:spLocks/>
          </p:cNvSpPr>
          <p:nvPr/>
        </p:nvSpPr>
        <p:spPr>
          <a:xfrm>
            <a:off x="5376692" y="1631034"/>
            <a:ext cx="5972975" cy="440424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D4D"/>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D4D"/>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Over four years, the Champions who embraced the talent of workers with disabilities </a:t>
            </a:r>
            <a:r>
              <a:rPr kumimoji="0" lang="en-US" sz="30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vastly outperformed their peers</a:t>
            </a:r>
            <a:r>
              <a:rPr kumimoji="0" lang="en-US" sz="30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They had: </a:t>
            </a:r>
          </a:p>
          <a:p>
            <a:pPr marL="398463"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2X higher income </a:t>
            </a:r>
          </a:p>
          <a:p>
            <a:pPr marL="398463"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 higher economic profit margin</a:t>
            </a:r>
          </a:p>
          <a:p>
            <a:pPr marL="398463"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Up to 30% less staff turnover</a:t>
            </a:r>
            <a:endParaRPr kumimoji="0" lang="en-US" sz="3000" b="0" i="0" u="none" strike="noStrike" kern="1200" cap="none" spc="0" normalizeH="0" baseline="0" noProof="0">
              <a:ln>
                <a:noFill/>
              </a:ln>
              <a:solidFill>
                <a:srgbClr val="4D4D4D"/>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BB62BCB0-44C0-BC46-B139-C5648B7BBCA5}"/>
              </a:ext>
            </a:extLst>
          </p:cNvPr>
          <p:cNvSpPr txBox="1"/>
          <p:nvPr/>
        </p:nvSpPr>
        <p:spPr>
          <a:xfrm>
            <a:off x="5781040" y="6199322"/>
            <a:ext cx="45687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Study completed by </a:t>
            </a: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5"/>
              </a:rPr>
              <a:t>Accenture</a:t>
            </a: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6"/>
              </a:rPr>
              <a:t>Disability:IN</a:t>
            </a: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and the </a:t>
            </a: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7"/>
              </a:rPr>
              <a:t>American Association of People with Disabilities</a:t>
            </a: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338805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C0EC26-C7B7-41B6-8090-A0F7E75AB6BD}"/>
              </a:ext>
            </a:extLst>
          </p:cNvPr>
          <p:cNvSpPr>
            <a:spLocks noGrp="1"/>
          </p:cNvSpPr>
          <p:nvPr>
            <p:ph type="title"/>
          </p:nvPr>
        </p:nvSpPr>
        <p:spPr/>
        <p:txBody>
          <a:bodyPr>
            <a:noAutofit/>
          </a:bodyPr>
          <a:lstStyle/>
          <a:p>
            <a:pPr algn="ctr"/>
            <a:r>
              <a:rPr lang="en-US" sz="3200" b="1" kern="1200" dirty="0">
                <a:effectLst/>
                <a:latin typeface="Tahoma" panose="020B0604030504040204" pitchFamily="34" charset="0"/>
                <a:ea typeface="Tahoma" panose="020B0604030504040204" pitchFamily="34" charset="0"/>
                <a:cs typeface="Tahoma" panose="020B0604030504040204" pitchFamily="34" charset="0"/>
              </a:rPr>
              <a:t>Recruit Talent </a:t>
            </a:r>
            <a:br>
              <a:rPr lang="en-US" sz="3200" b="1" kern="1200" dirty="0">
                <a:effectLst/>
                <a:latin typeface="Tahoma" panose="020B0604030504040204" pitchFamily="34" charset="0"/>
                <a:ea typeface="Tahoma" panose="020B0604030504040204" pitchFamily="34" charset="0"/>
                <a:cs typeface="Tahoma" panose="020B0604030504040204" pitchFamily="34" charset="0"/>
              </a:rPr>
            </a:br>
            <a:r>
              <a:rPr lang="en-US" sz="3200" b="1" kern="1200" dirty="0">
                <a:effectLst/>
                <a:latin typeface="Tahoma" panose="020B0604030504040204" pitchFamily="34" charset="0"/>
                <a:ea typeface="Tahoma" panose="020B0604030504040204" pitchFamily="34" charset="0"/>
                <a:cs typeface="Tahoma" panose="020B0604030504040204" pitchFamily="34" charset="0"/>
              </a:rPr>
              <a:t>with Disabilities</a:t>
            </a:r>
            <a:endParaRPr lang="en-US" sz="32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Placeholder 4" descr="RespectAbility staff and board at the Golden Globes Awards">
            <a:extLst>
              <a:ext uri="{FF2B5EF4-FFF2-40B4-BE49-F238E27FC236}">
                <a16:creationId xmlns:a16="http://schemas.microsoft.com/office/drawing/2014/main" id="{EFF3F746-B903-24DF-DF3B-41FE4BD7C986}"/>
              </a:ext>
            </a:extLst>
          </p:cNvPr>
          <p:cNvPicPr>
            <a:picLocks noGrp="1" noChangeAspect="1"/>
          </p:cNvPicPr>
          <p:nvPr>
            <p:ph type="pic" sz="quarter" idx="10"/>
          </p:nvPr>
        </p:nvPicPr>
        <p:blipFill rotWithShape="1">
          <a:blip r:embed="rId3"/>
          <a:srcRect l="979" r="8420"/>
          <a:stretch/>
        </p:blipFill>
        <p:spPr>
          <a:xfrm>
            <a:off x="0" y="-10900"/>
            <a:ext cx="4954255" cy="6868900"/>
          </a:xfrm>
          <a:prstGeom prst="rect">
            <a:avLst/>
          </a:prstGeom>
        </p:spPr>
      </p:pic>
      <p:sp>
        <p:nvSpPr>
          <p:cNvPr id="9" name="Content Placeholder 8">
            <a:extLst>
              <a:ext uri="{FF2B5EF4-FFF2-40B4-BE49-F238E27FC236}">
                <a16:creationId xmlns:a16="http://schemas.microsoft.com/office/drawing/2014/main" id="{3465C408-75D5-497E-B324-8C119E1F1828}"/>
              </a:ext>
            </a:extLst>
          </p:cNvPr>
          <p:cNvSpPr>
            <a:spLocks noGrp="1"/>
          </p:cNvSpPr>
          <p:nvPr>
            <p:ph type="body" sz="quarter" idx="11"/>
          </p:nvPr>
        </p:nvSpPr>
        <p:spPr>
          <a:xfrm>
            <a:off x="5539208" y="2129211"/>
            <a:ext cx="5385266" cy="3667671"/>
          </a:xfrm>
        </p:spPr>
        <p:txBody>
          <a:bodyPr wrap="square">
            <a:spAutoFit/>
          </a:bodyPr>
          <a:lstStyle/>
          <a:p>
            <a:pPr>
              <a:lnSpc>
                <a:spcPct val="100000"/>
              </a:lnSpc>
            </a:pPr>
            <a:r>
              <a:rPr lang="en-US" sz="32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People with disabilities are loyal to our employers and are used to solving problems creatively</a:t>
            </a:r>
          </a:p>
          <a:p>
            <a:pPr>
              <a:lnSpc>
                <a:spcPct val="100000"/>
              </a:lnSpc>
            </a:pPr>
            <a:r>
              <a:rPr lang="en-US" sz="32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People with disabilities are a largely untapped talent pool</a:t>
            </a:r>
          </a:p>
        </p:txBody>
      </p:sp>
    </p:spTree>
    <p:extLst>
      <p:ext uri="{BB962C8B-B14F-4D97-AF65-F5344CB8AC3E}">
        <p14:creationId xmlns:p14="http://schemas.microsoft.com/office/powerpoint/2010/main" val="2714796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F4537F-0672-874A-9200-C60650EA5940}"/>
              </a:ext>
            </a:extLst>
          </p:cNvPr>
          <p:cNvSpPr>
            <a:spLocks noGrp="1"/>
          </p:cNvSpPr>
          <p:nvPr>
            <p:ph type="title"/>
          </p:nvPr>
        </p:nvSpPr>
        <p:spPr>
          <a:xfrm>
            <a:off x="3594846" y="101091"/>
            <a:ext cx="5002307" cy="1325563"/>
          </a:xfrm>
        </p:spPr>
        <p:txBody>
          <a:bodyPr>
            <a:noAutofit/>
          </a:bodyPr>
          <a:lstStyle/>
          <a:p>
            <a:r>
              <a:rPr lang="en-US" sz="3200" b="1" dirty="0">
                <a:latin typeface="Tahoma" panose="020B0604030504040204" pitchFamily="34" charset="0"/>
                <a:ea typeface="Tahoma" panose="020B0604030504040204" pitchFamily="34" charset="0"/>
                <a:cs typeface="Tahoma" panose="020B0604030504040204" pitchFamily="34" charset="0"/>
                <a:sym typeface="Calibri"/>
              </a:rPr>
              <a:t>Resources Are Available To Teach You What You Don’t Know</a:t>
            </a:r>
            <a:endParaRPr lang="en-US" sz="32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A picture of four people having a conversation. One of the people is in a wheelchair. &#10;&#10;">
            <a:extLst>
              <a:ext uri="{FF2B5EF4-FFF2-40B4-BE49-F238E27FC236}">
                <a16:creationId xmlns:a16="http://schemas.microsoft.com/office/drawing/2014/main" id="{72C015A0-1EC3-4BEB-BB9E-ED101526AB3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8233"/>
          <a:stretch/>
        </p:blipFill>
        <p:spPr>
          <a:xfrm rot="5400000">
            <a:off x="251045" y="2099349"/>
            <a:ext cx="4645895" cy="3797021"/>
          </a:xfrm>
          <a:prstGeom prst="rect">
            <a:avLst/>
          </a:prstGeom>
          <a:ln w="19050">
            <a:noFill/>
          </a:ln>
        </p:spPr>
      </p:pic>
      <p:sp>
        <p:nvSpPr>
          <p:cNvPr id="2" name="Text Placeholder 1">
            <a:extLst>
              <a:ext uri="{FF2B5EF4-FFF2-40B4-BE49-F238E27FC236}">
                <a16:creationId xmlns:a16="http://schemas.microsoft.com/office/drawing/2014/main" id="{FFB9495E-1A51-9646-B4B2-E641900E6465}"/>
              </a:ext>
            </a:extLst>
          </p:cNvPr>
          <p:cNvSpPr>
            <a:spLocks noGrp="1"/>
          </p:cNvSpPr>
          <p:nvPr>
            <p:ph type="body" sz="quarter" idx="13"/>
          </p:nvPr>
        </p:nvSpPr>
        <p:spPr>
          <a:xfrm>
            <a:off x="4834270" y="1674910"/>
            <a:ext cx="6974957" cy="5183089"/>
          </a:xfrm>
        </p:spPr>
        <p:txBody>
          <a:bodyPr>
            <a:normAutofit fontScale="92500" lnSpcReduction="20000"/>
          </a:bodyPr>
          <a:lstStyle/>
          <a:p>
            <a:pPr marL="48729" marR="0" lvl="0" indent="0" algn="l" defTabSz="457200" rtl="0" eaLnBrk="1" fontAlgn="auto" latinLnBrk="0" hangingPunct="1">
              <a:lnSpc>
                <a:spcPct val="100000"/>
              </a:lnSpc>
              <a:spcBef>
                <a:spcPts val="0"/>
              </a:spcBef>
              <a:spcAft>
                <a:spcPts val="600"/>
              </a:spcAft>
              <a:buClr>
                <a:srgbClr val="000000"/>
              </a:buClr>
              <a:buSzPts val="2000"/>
              <a:buNone/>
              <a:tabLst/>
              <a:defRPr/>
            </a:pPr>
            <a:r>
              <a:rPr kumimoji="0" lang="en-US" sz="2800" b="0" i="0" strike="noStrike" kern="1200" cap="none" spc="0" normalizeH="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sym typeface="Libre Baskerville"/>
              </a:rPr>
              <a:t>If you are new on your disability inclusion journey, the questions of what to do next may seem daunting. </a:t>
            </a:r>
          </a:p>
          <a:p>
            <a:pPr marL="48729" marR="0" lvl="0" indent="0" algn="l" defTabSz="457200" rtl="0" eaLnBrk="1" fontAlgn="auto" latinLnBrk="0" hangingPunct="1">
              <a:lnSpc>
                <a:spcPct val="100000"/>
              </a:lnSpc>
              <a:spcBef>
                <a:spcPts val="0"/>
              </a:spcBef>
              <a:spcAft>
                <a:spcPts val="600"/>
              </a:spcAft>
              <a:buClr>
                <a:srgbClr val="000000"/>
              </a:buClr>
              <a:buSzPts val="2000"/>
              <a:buNone/>
              <a:tabLst/>
              <a:defRPr/>
            </a:pPr>
            <a:endParaRPr kumimoji="0" lang="en-US" sz="2800" b="0" i="0" strike="noStrike" kern="1200" cap="none" spc="0" normalizeH="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sym typeface="Libre Baskerville"/>
            </a:endParaRPr>
          </a:p>
          <a:p>
            <a:pPr marL="48729" marR="0" lvl="0" indent="0" algn="l" defTabSz="457200" rtl="0" eaLnBrk="1" fontAlgn="auto" latinLnBrk="0" hangingPunct="1">
              <a:lnSpc>
                <a:spcPct val="100000"/>
              </a:lnSpc>
              <a:spcBef>
                <a:spcPts val="0"/>
              </a:spcBef>
              <a:spcAft>
                <a:spcPts val="600"/>
              </a:spcAft>
              <a:buClr>
                <a:srgbClr val="000000"/>
              </a:buClr>
              <a:buSzPts val="2000"/>
              <a:buNone/>
              <a:tabLst/>
              <a:defRPr/>
            </a:pPr>
            <a:r>
              <a:rPr kumimoji="0" lang="en-US" sz="2800" b="0" i="0" strike="noStrike" kern="1200" cap="none" spc="0" normalizeH="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sym typeface="Libre Baskerville"/>
              </a:rPr>
              <a:t>Yet</a:t>
            </a:r>
            <a:r>
              <a:rPr lang="en-US" sz="2800" kern="1200" dirty="0">
                <a:solidFill>
                  <a:schemeClr val="tx1"/>
                </a:solidFill>
                <a:latin typeface="Tahoma" panose="020B0604030504040204" pitchFamily="34" charset="0"/>
                <a:ea typeface="Tahoma" panose="020B0604030504040204" pitchFamily="34" charset="0"/>
                <a:cs typeface="Tahoma" panose="020B0604030504040204" pitchFamily="34" charset="0"/>
                <a:sym typeface="Libre Baskerville"/>
              </a:rPr>
              <a:t> </a:t>
            </a:r>
            <a:r>
              <a:rPr kumimoji="0" lang="en-US" sz="2800" b="0" i="0" strike="noStrike" kern="1200" cap="none" spc="0" normalizeH="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sym typeface="Libre Baskerville"/>
              </a:rPr>
              <a:t>people with disabilities have been succeeding in the workplace for decades, and there are resources to help. </a:t>
            </a:r>
          </a:p>
          <a:p>
            <a:pPr marL="48729" marR="0" lvl="0" indent="0" algn="l" defTabSz="457200" rtl="0" eaLnBrk="1" fontAlgn="auto" latinLnBrk="0" hangingPunct="1">
              <a:lnSpc>
                <a:spcPct val="100000"/>
              </a:lnSpc>
              <a:spcBef>
                <a:spcPts val="0"/>
              </a:spcBef>
              <a:spcAft>
                <a:spcPts val="600"/>
              </a:spcAft>
              <a:buClr>
                <a:srgbClr val="000000"/>
              </a:buClr>
              <a:buSzPts val="2000"/>
              <a:buNone/>
              <a:tabLst/>
              <a:defRPr/>
            </a:pPr>
            <a:endParaRPr kumimoji="0" lang="en-US" sz="2800" b="0" i="0" strike="noStrike" kern="1200" cap="none" spc="0" normalizeH="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sym typeface="Libre Baskerville"/>
            </a:endParaRPr>
          </a:p>
          <a:p>
            <a:pPr marL="48729" marR="0" lvl="0" indent="0" algn="l" defTabSz="457200" rtl="0" eaLnBrk="1" fontAlgn="auto" latinLnBrk="0" hangingPunct="1">
              <a:lnSpc>
                <a:spcPct val="100000"/>
              </a:lnSpc>
              <a:spcBef>
                <a:spcPts val="0"/>
              </a:spcBef>
              <a:spcAft>
                <a:spcPts val="600"/>
              </a:spcAft>
              <a:buClr>
                <a:srgbClr val="000000"/>
              </a:buClr>
              <a:buSzPts val="2000"/>
              <a:buNone/>
              <a:tabLst/>
              <a:defRPr/>
            </a:pPr>
            <a:r>
              <a:rPr kumimoji="0" lang="en-US" sz="2800" b="0" i="0" strike="noStrike" kern="1200" cap="none" spc="0" normalizeH="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sym typeface="Libre Baskerville"/>
              </a:rPr>
              <a:t>These include:</a:t>
            </a:r>
            <a:endParaRPr kumimoji="0" lang="en-US" sz="2800" b="0" i="0" strike="noStrike" kern="1200" cap="none" spc="0" normalizeH="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sym typeface="Libre Baskerville"/>
              <a:hlinkClick r:id="rId4">
                <a:extLst>
                  <a:ext uri="{A12FA001-AC4F-418D-AE19-62706E023703}">
                    <ahyp:hlinkClr xmlns:ahyp="http://schemas.microsoft.com/office/drawing/2018/hyperlinkcolor" val="tx"/>
                  </a:ext>
                </a:extLst>
              </a:hlinkClick>
            </a:endParaRPr>
          </a:p>
          <a:p>
            <a:pPr marL="498549" marR="0" lvl="0" indent="-449820" algn="l" defTabSz="457200" rtl="0" eaLnBrk="1" fontAlgn="auto" latinLnBrk="0" hangingPunct="1">
              <a:lnSpc>
                <a:spcPct val="100000"/>
              </a:lnSpc>
              <a:spcBef>
                <a:spcPts val="0"/>
              </a:spcBef>
              <a:spcAft>
                <a:spcPts val="600"/>
              </a:spcAft>
              <a:buClr>
                <a:srgbClr val="000000"/>
              </a:buClr>
              <a:buSzPts val="2000"/>
              <a:buFont typeface="Libre Baskerville"/>
              <a:buChar char="●"/>
              <a:tabLst/>
              <a:defRPr/>
            </a:pPr>
            <a:r>
              <a:rPr kumimoji="0" lang="en-US" sz="2600" b="0" i="0" strike="noStrike" kern="1200" cap="none" spc="0" normalizeH="0" baseline="0" noProof="0" dirty="0">
                <a:ln>
                  <a:noFill/>
                </a:ln>
                <a:solidFill>
                  <a:srgbClr val="0563C1"/>
                </a:solidFill>
                <a:effectLst/>
                <a:uLnTx/>
                <a:uFillTx/>
                <a:latin typeface="Tahoma" panose="020B0604030504040204" pitchFamily="34" charset="0"/>
                <a:ea typeface="Tahoma" panose="020B0604030504040204" pitchFamily="34" charset="0"/>
                <a:cs typeface="Tahoma" panose="020B0604030504040204" pitchFamily="34" charset="0"/>
                <a:sym typeface="Libre Baskerville"/>
                <a:hlinkClick r:id="rId4">
                  <a:extLst>
                    <a:ext uri="{A12FA001-AC4F-418D-AE19-62706E023703}">
                      <ahyp:hlinkClr xmlns:ahyp="http://schemas.microsoft.com/office/drawing/2018/hyperlinkcolor" val="tx"/>
                    </a:ext>
                  </a:extLst>
                </a:hlinkClick>
              </a:rPr>
              <a:t>RespectAbility</a:t>
            </a:r>
            <a:r>
              <a:rPr kumimoji="0" lang="en-US" sz="2600" b="0" i="0"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Libre Baskerville"/>
              </a:rPr>
              <a:t>, Best Practices for Employers</a:t>
            </a:r>
          </a:p>
          <a:p>
            <a:pPr marL="498549" marR="0" lvl="0" indent="-449820" algn="l" defTabSz="457200" rtl="0" eaLnBrk="1" fontAlgn="auto" latinLnBrk="0" hangingPunct="1">
              <a:lnSpc>
                <a:spcPct val="100000"/>
              </a:lnSpc>
              <a:spcBef>
                <a:spcPts val="0"/>
              </a:spcBef>
              <a:spcAft>
                <a:spcPts val="600"/>
              </a:spcAft>
              <a:buClr>
                <a:prstClr val="black"/>
              </a:buClr>
              <a:buSzPts val="2000"/>
              <a:buFont typeface="Libre Baskerville"/>
              <a:buChar char="●"/>
              <a:tabLst/>
              <a:defRPr/>
            </a:pPr>
            <a:r>
              <a:rPr kumimoji="0" lang="en-US" sz="2600" b="0" i="0" strike="noStrike" kern="1200" cap="none" spc="0" normalizeH="0" baseline="0" noProof="0" dirty="0" err="1">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sym typeface="Libre Baskerville"/>
                <a:hlinkClick r:id="rId5"/>
              </a:rPr>
              <a:t>TAPAbility</a:t>
            </a:r>
            <a:r>
              <a:rPr kumimoji="0" lang="en-US" sz="2600" b="0" i="0"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Libre Baskerville"/>
              </a:rPr>
              <a:t>, which can source talent</a:t>
            </a:r>
          </a:p>
          <a:p>
            <a:pPr marL="498549" marR="0" lvl="0" indent="-449820" algn="l" defTabSz="457200" rtl="0" eaLnBrk="1" fontAlgn="auto" latinLnBrk="0" hangingPunct="1">
              <a:lnSpc>
                <a:spcPct val="100000"/>
              </a:lnSpc>
              <a:spcBef>
                <a:spcPts val="0"/>
              </a:spcBef>
              <a:spcAft>
                <a:spcPts val="600"/>
              </a:spcAft>
              <a:buClr>
                <a:prstClr val="black"/>
              </a:buClr>
              <a:buSzPts val="2000"/>
              <a:buFont typeface="Libre Baskerville"/>
              <a:buChar char="●"/>
              <a:tabLst/>
              <a:defRPr/>
            </a:pPr>
            <a:r>
              <a:rPr kumimoji="0" lang="en-US" sz="2600" b="0" i="0" strike="noStrike" kern="120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sym typeface="Libre Baskerville"/>
                <a:hlinkClick r:id="rId6"/>
              </a:rPr>
              <a:t>AskJan.org</a:t>
            </a:r>
            <a:r>
              <a:rPr kumimoji="0" lang="en-US" sz="2600" b="0" i="0"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Libre Baskerville"/>
              </a:rPr>
              <a:t>, which can problem solve inclusive employment questions for free</a:t>
            </a:r>
          </a:p>
          <a:p>
            <a:pPr>
              <a:lnSpc>
                <a:spcPct val="100000"/>
              </a:lnSpc>
              <a:spcBef>
                <a:spcPts val="0"/>
              </a:spcBef>
              <a:buClr>
                <a:srgbClr val="000000"/>
              </a:buClr>
              <a:buSzPct val="100000"/>
            </a:pPr>
            <a:endParaRPr lang="en-US" sz="2800" dirty="0">
              <a:solidFill>
                <a:schemeClr val="tx1"/>
              </a:solidFill>
              <a:latin typeface="Lato" panose="020F0502020204030203" pitchFamily="34" charset="0"/>
              <a:ea typeface="Lato" panose="020F0502020204030203" pitchFamily="34" charset="0"/>
              <a:cs typeface="Lato" panose="020F0502020204030203" pitchFamily="34" charset="0"/>
              <a:sym typeface="Calibri"/>
            </a:endParaRPr>
          </a:p>
        </p:txBody>
      </p:sp>
    </p:spTree>
    <p:extLst>
      <p:ext uri="{BB962C8B-B14F-4D97-AF65-F5344CB8AC3E}">
        <p14:creationId xmlns:p14="http://schemas.microsoft.com/office/powerpoint/2010/main" val="567531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C963D-0242-29C0-2B5C-66289DBF6B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DB62AA-8BD8-15B7-D103-F7322B2DBA00}"/>
              </a:ext>
            </a:extLst>
          </p:cNvPr>
          <p:cNvSpPr>
            <a:spLocks noGrp="1"/>
          </p:cNvSpPr>
          <p:nvPr>
            <p:ph type="title"/>
          </p:nvPr>
        </p:nvSpPr>
        <p:spPr/>
        <p:txBody>
          <a:bodyPr>
            <a:normAutofit/>
          </a:bodyPr>
          <a:lstStyle/>
          <a:p>
            <a:r>
              <a:rPr lang="en-US" sz="3200" dirty="0">
                <a:latin typeface="Tahoma" panose="020B0604030504040204" pitchFamily="34" charset="0"/>
                <a:ea typeface="Tahoma" panose="020B0604030504040204" pitchFamily="34" charset="0"/>
                <a:cs typeface="Tahoma" panose="020B0604030504040204" pitchFamily="34" charset="0"/>
              </a:rPr>
              <a:t>Disability Inclusion at Your Organization</a:t>
            </a:r>
          </a:p>
        </p:txBody>
      </p:sp>
      <p:sp>
        <p:nvSpPr>
          <p:cNvPr id="3" name="Text Placeholder 2">
            <a:extLst>
              <a:ext uri="{FF2B5EF4-FFF2-40B4-BE49-F238E27FC236}">
                <a16:creationId xmlns:a16="http://schemas.microsoft.com/office/drawing/2014/main" id="{AA66E55F-16EA-9994-FD9B-37D6F3A18E8C}"/>
              </a:ext>
            </a:extLst>
          </p:cNvPr>
          <p:cNvSpPr>
            <a:spLocks noGrp="1"/>
          </p:cNvSpPr>
          <p:nvPr>
            <p:ph type="body" sz="quarter" idx="13"/>
          </p:nvPr>
        </p:nvSpPr>
        <p:spPr>
          <a:xfrm>
            <a:off x="1018381" y="1742359"/>
            <a:ext cx="4438039" cy="4229100"/>
          </a:xfrm>
        </p:spPr>
        <p:txBody>
          <a:bodyPr/>
          <a:lstStyle/>
          <a:p>
            <a:pPr marL="0" indent="0">
              <a:buNone/>
            </a:pPr>
            <a:r>
              <a:rPr lang="en-US" sz="2800" b="1" u="sng" dirty="0">
                <a:solidFill>
                  <a:schemeClr val="tx1"/>
                </a:solidFill>
                <a:latin typeface="Tahoma" panose="020B0604030504040204" pitchFamily="34" charset="0"/>
                <a:ea typeface="Tahoma" panose="020B0604030504040204" pitchFamily="34" charset="0"/>
                <a:cs typeface="Tahoma" panose="020B0604030504040204" pitchFamily="34" charset="0"/>
              </a:rPr>
              <a:t>Volunteer</a:t>
            </a:r>
          </a:p>
          <a:p>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Opportunities for schools, summer jobs, internships, disability service providers</a:t>
            </a:r>
          </a:p>
          <a:p>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Leadership roles like boards and committees</a:t>
            </a:r>
          </a:p>
          <a:p>
            <a:endParaRPr lang="en-US" dirty="0"/>
          </a:p>
        </p:txBody>
      </p:sp>
      <p:sp>
        <p:nvSpPr>
          <p:cNvPr id="4" name="TextBox 3">
            <a:extLst>
              <a:ext uri="{FF2B5EF4-FFF2-40B4-BE49-F238E27FC236}">
                <a16:creationId xmlns:a16="http://schemas.microsoft.com/office/drawing/2014/main" id="{9AA402DC-6C7D-5D9F-36B8-544F3EF49CC5}"/>
              </a:ext>
            </a:extLst>
          </p:cNvPr>
          <p:cNvSpPr txBox="1"/>
          <p:nvPr/>
        </p:nvSpPr>
        <p:spPr>
          <a:xfrm>
            <a:off x="7477596" y="1952698"/>
            <a:ext cx="3028013" cy="2952603"/>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sng"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Staff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Competitive integrated employment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Hire and promote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CCC9958F-53FE-ED11-2A76-2C7BF8C1001E}"/>
              </a:ext>
            </a:extLst>
          </p:cNvPr>
          <p:cNvSpPr txBox="1"/>
          <p:nvPr/>
        </p:nvSpPr>
        <p:spPr>
          <a:xfrm>
            <a:off x="1018381" y="5154823"/>
            <a:ext cx="10155238"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Having employees with disabilities at all levels of the organization is one way that nonprofits can improve the accessibility of their programs and better understand the ways that disability intersects with the 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47424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00545-43D9-1EC0-8B67-C947C68014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FC51FF-3C8F-4851-58A7-80A3DE611FA9}"/>
              </a:ext>
            </a:extLst>
          </p:cNvPr>
          <p:cNvSpPr>
            <a:spLocks noGrp="1"/>
          </p:cNvSpPr>
          <p:nvPr>
            <p:ph type="title"/>
          </p:nvPr>
        </p:nvSpPr>
        <p:spPr>
          <a:xfrm>
            <a:off x="3200398" y="79854"/>
            <a:ext cx="5791204" cy="1325563"/>
          </a:xfrm>
        </p:spPr>
        <p:txBody>
          <a:bodyPr>
            <a:normAutofit/>
          </a:bodyPr>
          <a:lstStyle/>
          <a:p>
            <a:pPr marL="0" marR="0" lvl="0" indent="0" defTabSz="914400" rtl="0" eaLnBrk="1" fontAlgn="auto" latinLnBrk="0" hangingPunct="1">
              <a:lnSpc>
                <a:spcPct val="100000"/>
              </a:lnSpc>
              <a:spcBef>
                <a:spcPts val="0"/>
              </a:spcBef>
              <a:spcAft>
                <a:spcPts val="0"/>
              </a:spcAft>
              <a:tabLst/>
              <a:defRPr/>
            </a:pPr>
            <a:r>
              <a:rPr kumimoji="0" lang="en-US" sz="3200" b="1" i="0" u="none" strike="noStrike" kern="1200" cap="none" spc="0" normalizeH="0" baseline="0" noProof="0" dirty="0">
                <a:ln>
                  <a:noFill/>
                </a:ln>
                <a:solidFill>
                  <a:prstClr val="black">
                    <a:lumMod val="85000"/>
                    <a:lumOff val="15000"/>
                  </a:prstClr>
                </a:solidFill>
                <a:effectLst/>
                <a:uLnTx/>
                <a:uFillTx/>
                <a:latin typeface="Tahoma" panose="020B0604030504040204" pitchFamily="34" charset="0"/>
                <a:ea typeface="Tahoma" panose="020B0604030504040204" pitchFamily="34" charset="0"/>
                <a:cs typeface="Tahoma" panose="020B0604030504040204" pitchFamily="34" charset="0"/>
              </a:rPr>
              <a:t>Lived Experience Makes for an Incredible Board!</a:t>
            </a:r>
            <a:endParaRPr lang="en-US" sz="3200" dirty="0"/>
          </a:p>
        </p:txBody>
      </p:sp>
      <p:pic>
        <p:nvPicPr>
          <p:cNvPr id="4" name="Picture 2" descr="individual headshots of 20 RespectAbility Board members in a grid.">
            <a:extLst>
              <a:ext uri="{FF2B5EF4-FFF2-40B4-BE49-F238E27FC236}">
                <a16:creationId xmlns:a16="http://schemas.microsoft.com/office/drawing/2014/main" id="{7FDB24D2-A8BC-03FD-52F4-43C56676E2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873" y="1593156"/>
            <a:ext cx="6096000" cy="48758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AF0B0FE-976A-1C2F-704B-2EF2D5F901D7}"/>
              </a:ext>
            </a:extLst>
          </p:cNvPr>
          <p:cNvSpPr txBox="1"/>
          <p:nvPr/>
        </p:nvSpPr>
        <p:spPr>
          <a:xfrm>
            <a:off x="6861544" y="1830501"/>
            <a:ext cx="4862623"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RespectAbility Board members consist of a diverse group of thought leaders in the entertainment, policy, corporate, nonprofit, and faith inclusion worlds.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Their varied experiences and perspectives make for </a:t>
            </a:r>
            <a:r>
              <a:rPr lang="en-US" sz="2800" dirty="0">
                <a:solidFill>
                  <a:prstClr val="black"/>
                </a:solidFill>
                <a:latin typeface="Tahoma" panose="020B0604030504040204" pitchFamily="34" charset="0"/>
                <a:ea typeface="Tahoma" panose="020B0604030504040204" pitchFamily="34" charset="0"/>
                <a:cs typeface="Tahoma" panose="020B0604030504040204" pitchFamily="34" charset="0"/>
              </a:rPr>
              <a:t>stronger decisions on the </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direction </a:t>
            </a:r>
            <a:r>
              <a:rPr lang="en-US" sz="2800" dirty="0">
                <a:solidFill>
                  <a:prstClr val="black"/>
                </a:solidFill>
                <a:latin typeface="Tahoma" panose="020B0604030504040204" pitchFamily="34" charset="0"/>
                <a:ea typeface="Tahoma" panose="020B0604030504040204" pitchFamily="34" charset="0"/>
                <a:cs typeface="Tahoma" panose="020B0604030504040204" pitchFamily="34" charset="0"/>
              </a:rPr>
              <a:t>of</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the organization.</a:t>
            </a:r>
          </a:p>
        </p:txBody>
      </p:sp>
    </p:spTree>
    <p:extLst>
      <p:ext uri="{BB962C8B-B14F-4D97-AF65-F5344CB8AC3E}">
        <p14:creationId xmlns:p14="http://schemas.microsoft.com/office/powerpoint/2010/main" val="926468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1ACDE-9876-5C93-CD6A-1C94F15E15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826299-E543-7903-955D-A52C336ECAB4}"/>
              </a:ext>
            </a:extLst>
          </p:cNvPr>
          <p:cNvSpPr>
            <a:spLocks noGrp="1"/>
          </p:cNvSpPr>
          <p:nvPr>
            <p:ph type="title"/>
          </p:nvPr>
        </p:nvSpPr>
        <p:spPr/>
        <p:txBody>
          <a:bodyPr>
            <a:normAutofit/>
          </a:bodyPr>
          <a:lstStyle/>
          <a:p>
            <a:r>
              <a:rPr lang="en-US" sz="3200" dirty="0">
                <a:latin typeface="Tahoma" panose="020B0604030504040204" pitchFamily="34" charset="0"/>
                <a:ea typeface="Tahoma" panose="020B0604030504040204" pitchFamily="34" charset="0"/>
                <a:cs typeface="Tahoma" panose="020B0604030504040204" pitchFamily="34" charset="0"/>
              </a:rPr>
              <a:t>Representation at RespectAbility</a:t>
            </a:r>
          </a:p>
        </p:txBody>
      </p:sp>
      <p:sp>
        <p:nvSpPr>
          <p:cNvPr id="3" name="TextBox 2">
            <a:extLst>
              <a:ext uri="{FF2B5EF4-FFF2-40B4-BE49-F238E27FC236}">
                <a16:creationId xmlns:a16="http://schemas.microsoft.com/office/drawing/2014/main" id="{F0CCD8D8-3E6A-F366-4261-B41CF7D6500E}"/>
              </a:ext>
            </a:extLst>
          </p:cNvPr>
          <p:cNvSpPr txBox="1"/>
          <p:nvPr/>
        </p:nvSpPr>
        <p:spPr>
          <a:xfrm>
            <a:off x="551877" y="1661509"/>
            <a:ext cx="11088246"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RespectAbility is a “Nothing about us, Without us Organization.”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Over the last two years,</a:t>
            </a:r>
            <a:r>
              <a:rPr kumimoji="0" lang="en-US" sz="2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over </a:t>
            </a:r>
            <a:r>
              <a:rPr kumimoji="0" lang="en-US" sz="28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47%</a:t>
            </a:r>
            <a:r>
              <a:rPr kumimoji="0" lang="en-US" sz="2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of hires represent non-white communities and at least </a:t>
            </a:r>
            <a:r>
              <a:rPr kumimoji="0" lang="en-US" sz="28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85%</a:t>
            </a:r>
            <a:r>
              <a:rPr kumimoji="0" lang="en-US" sz="2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have a disability.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aphicFrame>
        <p:nvGraphicFramePr>
          <p:cNvPr id="4" name="Table 3">
            <a:extLst>
              <a:ext uri="{FF2B5EF4-FFF2-40B4-BE49-F238E27FC236}">
                <a16:creationId xmlns:a16="http://schemas.microsoft.com/office/drawing/2014/main" id="{07079295-F334-6ADE-5AE1-D32DC1953F7F}"/>
              </a:ext>
            </a:extLst>
          </p:cNvPr>
          <p:cNvGraphicFramePr>
            <a:graphicFrameLocks noGrp="1"/>
          </p:cNvGraphicFramePr>
          <p:nvPr>
            <p:extLst>
              <p:ext uri="{D42A27DB-BD31-4B8C-83A1-F6EECF244321}">
                <p14:modId xmlns:p14="http://schemas.microsoft.com/office/powerpoint/2010/main" val="2387996851"/>
              </p:ext>
            </p:extLst>
          </p:nvPr>
        </p:nvGraphicFramePr>
        <p:xfrm>
          <a:off x="551877" y="3698235"/>
          <a:ext cx="11206531" cy="2754630"/>
        </p:xfrm>
        <a:graphic>
          <a:graphicData uri="http://schemas.openxmlformats.org/drawingml/2006/table">
            <a:tbl>
              <a:tblPr firstRow="1"/>
              <a:tblGrid>
                <a:gridCol w="1600933">
                  <a:extLst>
                    <a:ext uri="{9D8B030D-6E8A-4147-A177-3AD203B41FA5}">
                      <a16:colId xmlns:a16="http://schemas.microsoft.com/office/drawing/2014/main" val="3112458827"/>
                    </a:ext>
                  </a:extLst>
                </a:gridCol>
                <a:gridCol w="1600933">
                  <a:extLst>
                    <a:ext uri="{9D8B030D-6E8A-4147-A177-3AD203B41FA5}">
                      <a16:colId xmlns:a16="http://schemas.microsoft.com/office/drawing/2014/main" val="3380750041"/>
                    </a:ext>
                  </a:extLst>
                </a:gridCol>
                <a:gridCol w="1600933">
                  <a:extLst>
                    <a:ext uri="{9D8B030D-6E8A-4147-A177-3AD203B41FA5}">
                      <a16:colId xmlns:a16="http://schemas.microsoft.com/office/drawing/2014/main" val="1326058558"/>
                    </a:ext>
                  </a:extLst>
                </a:gridCol>
                <a:gridCol w="1600933">
                  <a:extLst>
                    <a:ext uri="{9D8B030D-6E8A-4147-A177-3AD203B41FA5}">
                      <a16:colId xmlns:a16="http://schemas.microsoft.com/office/drawing/2014/main" val="4273337590"/>
                    </a:ext>
                  </a:extLst>
                </a:gridCol>
                <a:gridCol w="1600933">
                  <a:extLst>
                    <a:ext uri="{9D8B030D-6E8A-4147-A177-3AD203B41FA5}">
                      <a16:colId xmlns:a16="http://schemas.microsoft.com/office/drawing/2014/main" val="2339433414"/>
                    </a:ext>
                  </a:extLst>
                </a:gridCol>
                <a:gridCol w="1600933">
                  <a:extLst>
                    <a:ext uri="{9D8B030D-6E8A-4147-A177-3AD203B41FA5}">
                      <a16:colId xmlns:a16="http://schemas.microsoft.com/office/drawing/2014/main" val="2148832668"/>
                    </a:ext>
                  </a:extLst>
                </a:gridCol>
                <a:gridCol w="1600933">
                  <a:extLst>
                    <a:ext uri="{9D8B030D-6E8A-4147-A177-3AD203B41FA5}">
                      <a16:colId xmlns:a16="http://schemas.microsoft.com/office/drawing/2014/main" val="1753352712"/>
                    </a:ext>
                  </a:extLst>
                </a:gridCol>
              </a:tblGrid>
              <a:tr h="0">
                <a:tc>
                  <a:txBody>
                    <a:bodyPr/>
                    <a:lstStyle/>
                    <a:p>
                      <a:pPr algn="l" fontAlgn="ctr"/>
                      <a:r>
                        <a:rPr lang="en-US" b="1">
                          <a:effectLst/>
                        </a:rPr>
                        <a:t>Organization Level + Number</a:t>
                      </a:r>
                      <a:endParaRPr lang="en-US">
                        <a:effectLst/>
                      </a:endParaRPr>
                    </a:p>
                  </a:txBody>
                  <a:tcPr marL="47625" marR="47625" marT="28575" marB="28575" anchor="ctr">
                    <a:lnL>
                      <a:noFill/>
                    </a:lnL>
                    <a:lnR>
                      <a:noFill/>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solidFill>
                      <a:srgbClr val="FFFFFF"/>
                    </a:solidFill>
                  </a:tcPr>
                </a:tc>
                <a:tc>
                  <a:txBody>
                    <a:bodyPr/>
                    <a:lstStyle/>
                    <a:p>
                      <a:pPr algn="l" fontAlgn="ctr"/>
                      <a:r>
                        <a:rPr lang="en-US" b="1">
                          <a:effectLst/>
                        </a:rPr>
                        <a:t>People of Color</a:t>
                      </a:r>
                      <a:endParaRPr lang="en-US">
                        <a:effectLst/>
                      </a:endParaRPr>
                    </a:p>
                  </a:txBody>
                  <a:tcPr marL="47625" marR="47625" marT="28575" marB="28575" anchor="ctr">
                    <a:lnL>
                      <a:noFill/>
                    </a:lnL>
                    <a:lnR>
                      <a:noFill/>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solidFill>
                      <a:srgbClr val="FFFFFF"/>
                    </a:solidFill>
                  </a:tcPr>
                </a:tc>
                <a:tc>
                  <a:txBody>
                    <a:bodyPr/>
                    <a:lstStyle/>
                    <a:p>
                      <a:pPr algn="l" fontAlgn="ctr"/>
                      <a:r>
                        <a:rPr lang="en-US" b="1">
                          <a:effectLst/>
                        </a:rPr>
                        <a:t>White</a:t>
                      </a:r>
                      <a:endParaRPr lang="en-US">
                        <a:effectLst/>
                      </a:endParaRPr>
                    </a:p>
                  </a:txBody>
                  <a:tcPr marL="47625" marR="47625" marT="28575" marB="28575" anchor="ctr">
                    <a:lnL>
                      <a:noFill/>
                    </a:lnL>
                    <a:lnR>
                      <a:noFill/>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solidFill>
                      <a:srgbClr val="FFFFFF"/>
                    </a:solidFill>
                  </a:tcPr>
                </a:tc>
                <a:tc>
                  <a:txBody>
                    <a:bodyPr/>
                    <a:lstStyle/>
                    <a:p>
                      <a:pPr algn="l" fontAlgn="ctr"/>
                      <a:r>
                        <a:rPr lang="en-US" b="1">
                          <a:effectLst/>
                        </a:rPr>
                        <a:t>Disability</a:t>
                      </a:r>
                      <a:endParaRPr lang="en-US">
                        <a:effectLst/>
                      </a:endParaRPr>
                    </a:p>
                  </a:txBody>
                  <a:tcPr marL="47625" marR="47625" marT="28575" marB="28575" anchor="ctr">
                    <a:lnL>
                      <a:noFill/>
                    </a:lnL>
                    <a:lnR>
                      <a:noFill/>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solidFill>
                      <a:srgbClr val="FFFFFF"/>
                    </a:solidFill>
                  </a:tcPr>
                </a:tc>
                <a:tc>
                  <a:txBody>
                    <a:bodyPr/>
                    <a:lstStyle/>
                    <a:p>
                      <a:pPr algn="l" fontAlgn="ctr"/>
                      <a:r>
                        <a:rPr lang="en-US" b="1">
                          <a:effectLst/>
                        </a:rPr>
                        <a:t>LGBTQIA+</a:t>
                      </a:r>
                      <a:endParaRPr lang="en-US">
                        <a:effectLst/>
                      </a:endParaRPr>
                    </a:p>
                  </a:txBody>
                  <a:tcPr marL="47625" marR="47625" marT="28575" marB="28575" anchor="ctr">
                    <a:lnL>
                      <a:noFill/>
                    </a:lnL>
                    <a:lnR>
                      <a:noFill/>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solidFill>
                      <a:srgbClr val="FFFFFF"/>
                    </a:solidFill>
                  </a:tcPr>
                </a:tc>
                <a:tc>
                  <a:txBody>
                    <a:bodyPr/>
                    <a:lstStyle/>
                    <a:p>
                      <a:pPr algn="l" fontAlgn="ctr"/>
                      <a:r>
                        <a:rPr lang="en-US" b="1" dirty="0">
                          <a:effectLst/>
                        </a:rPr>
                        <a:t>Women/</a:t>
                      </a:r>
                    </a:p>
                    <a:p>
                      <a:pPr algn="l" fontAlgn="ctr"/>
                      <a:r>
                        <a:rPr lang="en-US" b="1" dirty="0">
                          <a:effectLst/>
                        </a:rPr>
                        <a:t>Non-Binary</a:t>
                      </a:r>
                      <a:endParaRPr lang="en-US" dirty="0">
                        <a:effectLst/>
                      </a:endParaRPr>
                    </a:p>
                  </a:txBody>
                  <a:tcPr marL="47625" marR="47625" marT="28575" marB="28575" anchor="ctr">
                    <a:lnL>
                      <a:noFill/>
                    </a:lnL>
                    <a:lnR>
                      <a:noFill/>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solidFill>
                      <a:srgbClr val="FFFFFF"/>
                    </a:solidFill>
                  </a:tcPr>
                </a:tc>
                <a:tc>
                  <a:txBody>
                    <a:bodyPr/>
                    <a:lstStyle/>
                    <a:p>
                      <a:pPr algn="l" fontAlgn="ctr"/>
                      <a:r>
                        <a:rPr lang="en-US" b="1" dirty="0">
                          <a:effectLst/>
                        </a:rPr>
                        <a:t>Men/Male-Identifying</a:t>
                      </a:r>
                      <a:endParaRPr lang="en-US" dirty="0">
                        <a:effectLst/>
                      </a:endParaRPr>
                    </a:p>
                  </a:txBody>
                  <a:tcPr marL="47625" marR="47625" marT="28575" marB="28575" anchor="ctr">
                    <a:lnL>
                      <a:noFill/>
                    </a:lnL>
                    <a:lnR>
                      <a:noFill/>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solidFill>
                      <a:srgbClr val="FFFFFF"/>
                    </a:solidFill>
                  </a:tcPr>
                </a:tc>
                <a:extLst>
                  <a:ext uri="{0D108BD9-81ED-4DB2-BD59-A6C34878D82A}">
                    <a16:rowId xmlns:a16="http://schemas.microsoft.com/office/drawing/2014/main" val="3887521648"/>
                  </a:ext>
                </a:extLst>
              </a:tr>
              <a:tr h="0">
                <a:tc>
                  <a:txBody>
                    <a:bodyPr/>
                    <a:lstStyle/>
                    <a:p>
                      <a:pPr algn="l" fontAlgn="ctr"/>
                      <a:r>
                        <a:rPr lang="en-US">
                          <a:effectLst/>
                          <a:highlight>
                            <a:srgbClr val="EEEEEE"/>
                          </a:highlight>
                        </a:rPr>
                        <a:t>Board (34)</a:t>
                      </a:r>
                    </a:p>
                  </a:txBody>
                  <a:tcPr marL="47625" marR="47625" marT="28575" marB="28575" anchor="ctr">
                    <a:lnL>
                      <a:noFill/>
                    </a:lnL>
                    <a:lnR>
                      <a:noFill/>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solidFill>
                      <a:srgbClr val="EEEEEE"/>
                    </a:solidFill>
                  </a:tcPr>
                </a:tc>
                <a:tc>
                  <a:txBody>
                    <a:bodyPr/>
                    <a:lstStyle/>
                    <a:p>
                      <a:pPr algn="l" fontAlgn="ctr"/>
                      <a:r>
                        <a:rPr lang="en-US">
                          <a:effectLst/>
                          <a:highlight>
                            <a:srgbClr val="EEEEEE"/>
                          </a:highlight>
                        </a:rPr>
                        <a:t>53%</a:t>
                      </a:r>
                    </a:p>
                  </a:txBody>
                  <a:tcPr marL="47625" marR="47625" marT="28575" marB="28575" anchor="ctr">
                    <a:lnL>
                      <a:noFill/>
                    </a:lnL>
                    <a:lnR>
                      <a:noFill/>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solidFill>
                      <a:srgbClr val="EEEEEE"/>
                    </a:solidFill>
                  </a:tcPr>
                </a:tc>
                <a:tc>
                  <a:txBody>
                    <a:bodyPr/>
                    <a:lstStyle/>
                    <a:p>
                      <a:pPr algn="l" fontAlgn="ctr"/>
                      <a:r>
                        <a:rPr lang="en-US">
                          <a:effectLst/>
                          <a:highlight>
                            <a:srgbClr val="EEEEEE"/>
                          </a:highlight>
                        </a:rPr>
                        <a:t>47%</a:t>
                      </a:r>
                    </a:p>
                  </a:txBody>
                  <a:tcPr marL="47625" marR="47625" marT="28575" marB="28575" anchor="ctr">
                    <a:lnL>
                      <a:noFill/>
                    </a:lnL>
                    <a:lnR>
                      <a:noFill/>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solidFill>
                      <a:srgbClr val="EEEEEE"/>
                    </a:solidFill>
                  </a:tcPr>
                </a:tc>
                <a:tc>
                  <a:txBody>
                    <a:bodyPr/>
                    <a:lstStyle/>
                    <a:p>
                      <a:pPr algn="l" fontAlgn="ctr"/>
                      <a:r>
                        <a:rPr lang="en-US">
                          <a:effectLst/>
                          <a:highlight>
                            <a:srgbClr val="EEEEEE"/>
                          </a:highlight>
                        </a:rPr>
                        <a:t>52%</a:t>
                      </a:r>
                    </a:p>
                  </a:txBody>
                  <a:tcPr marL="47625" marR="47625" marT="28575" marB="28575" anchor="ctr">
                    <a:lnL>
                      <a:noFill/>
                    </a:lnL>
                    <a:lnR>
                      <a:noFill/>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solidFill>
                      <a:srgbClr val="EEEEEE"/>
                    </a:solidFill>
                  </a:tcPr>
                </a:tc>
                <a:tc>
                  <a:txBody>
                    <a:bodyPr/>
                    <a:lstStyle/>
                    <a:p>
                      <a:pPr algn="l" fontAlgn="ctr"/>
                      <a:r>
                        <a:rPr lang="en-US">
                          <a:effectLst/>
                          <a:highlight>
                            <a:srgbClr val="EEEEEE"/>
                          </a:highlight>
                        </a:rPr>
                        <a:t>6%</a:t>
                      </a:r>
                    </a:p>
                  </a:txBody>
                  <a:tcPr marL="47625" marR="47625" marT="28575" marB="28575" anchor="ctr">
                    <a:lnL>
                      <a:noFill/>
                    </a:lnL>
                    <a:lnR>
                      <a:noFill/>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solidFill>
                      <a:srgbClr val="EEEEEE"/>
                    </a:solidFill>
                  </a:tcPr>
                </a:tc>
                <a:tc>
                  <a:txBody>
                    <a:bodyPr/>
                    <a:lstStyle/>
                    <a:p>
                      <a:pPr algn="l" fontAlgn="ctr"/>
                      <a:r>
                        <a:rPr lang="en-US">
                          <a:effectLst/>
                          <a:highlight>
                            <a:srgbClr val="EEEEEE"/>
                          </a:highlight>
                        </a:rPr>
                        <a:t>52%</a:t>
                      </a:r>
                    </a:p>
                  </a:txBody>
                  <a:tcPr marL="47625" marR="47625" marT="28575" marB="28575" anchor="ctr">
                    <a:lnL>
                      <a:noFill/>
                    </a:lnL>
                    <a:lnR>
                      <a:noFill/>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solidFill>
                      <a:srgbClr val="EEEEEE"/>
                    </a:solidFill>
                  </a:tcPr>
                </a:tc>
                <a:tc>
                  <a:txBody>
                    <a:bodyPr/>
                    <a:lstStyle/>
                    <a:p>
                      <a:pPr algn="l" fontAlgn="ctr"/>
                      <a:r>
                        <a:rPr lang="en-US">
                          <a:effectLst/>
                          <a:highlight>
                            <a:srgbClr val="EEEEEE"/>
                          </a:highlight>
                        </a:rPr>
                        <a:t>48%</a:t>
                      </a:r>
                    </a:p>
                  </a:txBody>
                  <a:tcPr marL="47625" marR="47625" marT="28575" marB="28575" anchor="ctr">
                    <a:lnL>
                      <a:noFill/>
                    </a:lnL>
                    <a:lnR>
                      <a:noFill/>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solidFill>
                      <a:srgbClr val="EEEEEE"/>
                    </a:solidFill>
                  </a:tcPr>
                </a:tc>
                <a:extLst>
                  <a:ext uri="{0D108BD9-81ED-4DB2-BD59-A6C34878D82A}">
                    <a16:rowId xmlns:a16="http://schemas.microsoft.com/office/drawing/2014/main" val="873452489"/>
                  </a:ext>
                </a:extLst>
              </a:tr>
              <a:tr h="0">
                <a:tc>
                  <a:txBody>
                    <a:bodyPr/>
                    <a:lstStyle/>
                    <a:p>
                      <a:pPr algn="l" fontAlgn="ctr"/>
                      <a:r>
                        <a:rPr lang="en-US">
                          <a:effectLst/>
                        </a:rPr>
                        <a:t>Staff (25)</a:t>
                      </a:r>
                    </a:p>
                  </a:txBody>
                  <a:tcPr marL="47625" marR="47625" marT="28575" marB="28575" anchor="ctr">
                    <a:lnL>
                      <a:noFill/>
                    </a:lnL>
                    <a:lnR>
                      <a:noFill/>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solidFill>
                      <a:srgbClr val="FFFFFF"/>
                    </a:solidFill>
                  </a:tcPr>
                </a:tc>
                <a:tc>
                  <a:txBody>
                    <a:bodyPr/>
                    <a:lstStyle/>
                    <a:p>
                      <a:pPr algn="l" fontAlgn="ctr"/>
                      <a:r>
                        <a:rPr lang="en-US">
                          <a:effectLst/>
                        </a:rPr>
                        <a:t>38%</a:t>
                      </a:r>
                    </a:p>
                  </a:txBody>
                  <a:tcPr marL="47625" marR="47625" marT="28575" marB="28575" anchor="ctr">
                    <a:lnL>
                      <a:noFill/>
                    </a:lnL>
                    <a:lnR>
                      <a:noFill/>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solidFill>
                      <a:srgbClr val="FFFFFF"/>
                    </a:solidFill>
                  </a:tcPr>
                </a:tc>
                <a:tc>
                  <a:txBody>
                    <a:bodyPr/>
                    <a:lstStyle/>
                    <a:p>
                      <a:pPr algn="l" fontAlgn="ctr"/>
                      <a:r>
                        <a:rPr lang="en-US">
                          <a:effectLst/>
                        </a:rPr>
                        <a:t>63%</a:t>
                      </a:r>
                    </a:p>
                  </a:txBody>
                  <a:tcPr marL="47625" marR="47625" marT="28575" marB="28575" anchor="ctr">
                    <a:lnL>
                      <a:noFill/>
                    </a:lnL>
                    <a:lnR>
                      <a:noFill/>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solidFill>
                      <a:srgbClr val="FFFFFF"/>
                    </a:solidFill>
                  </a:tcPr>
                </a:tc>
                <a:tc>
                  <a:txBody>
                    <a:bodyPr/>
                    <a:lstStyle/>
                    <a:p>
                      <a:pPr algn="l" fontAlgn="ctr"/>
                      <a:r>
                        <a:rPr lang="en-US">
                          <a:effectLst/>
                        </a:rPr>
                        <a:t>80%</a:t>
                      </a:r>
                    </a:p>
                  </a:txBody>
                  <a:tcPr marL="47625" marR="47625" marT="28575" marB="28575" anchor="ctr">
                    <a:lnL>
                      <a:noFill/>
                    </a:lnL>
                    <a:lnR>
                      <a:noFill/>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solidFill>
                      <a:srgbClr val="FFFFFF"/>
                    </a:solidFill>
                  </a:tcPr>
                </a:tc>
                <a:tc>
                  <a:txBody>
                    <a:bodyPr/>
                    <a:lstStyle/>
                    <a:p>
                      <a:pPr algn="l" fontAlgn="ctr"/>
                      <a:r>
                        <a:rPr lang="en-US">
                          <a:effectLst/>
                        </a:rPr>
                        <a:t>45.8%</a:t>
                      </a:r>
                    </a:p>
                  </a:txBody>
                  <a:tcPr marL="47625" marR="47625" marT="28575" marB="28575" anchor="ctr">
                    <a:lnL>
                      <a:noFill/>
                    </a:lnL>
                    <a:lnR>
                      <a:noFill/>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solidFill>
                      <a:srgbClr val="FFFFFF"/>
                    </a:solidFill>
                  </a:tcPr>
                </a:tc>
                <a:tc>
                  <a:txBody>
                    <a:bodyPr/>
                    <a:lstStyle/>
                    <a:p>
                      <a:pPr algn="l" fontAlgn="ctr"/>
                      <a:r>
                        <a:rPr lang="en-US">
                          <a:effectLst/>
                        </a:rPr>
                        <a:t>56%</a:t>
                      </a:r>
                    </a:p>
                  </a:txBody>
                  <a:tcPr marL="47625" marR="47625" marT="28575" marB="28575" anchor="ctr">
                    <a:lnL>
                      <a:noFill/>
                    </a:lnL>
                    <a:lnR>
                      <a:noFill/>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solidFill>
                      <a:srgbClr val="FFFFFF"/>
                    </a:solidFill>
                  </a:tcPr>
                </a:tc>
                <a:tc>
                  <a:txBody>
                    <a:bodyPr/>
                    <a:lstStyle/>
                    <a:p>
                      <a:pPr algn="l" fontAlgn="ctr"/>
                      <a:r>
                        <a:rPr lang="en-US">
                          <a:effectLst/>
                        </a:rPr>
                        <a:t>44%</a:t>
                      </a:r>
                    </a:p>
                  </a:txBody>
                  <a:tcPr marL="47625" marR="47625" marT="28575" marB="28575" anchor="ctr">
                    <a:lnL>
                      <a:noFill/>
                    </a:lnL>
                    <a:lnR>
                      <a:noFill/>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solidFill>
                      <a:srgbClr val="FFFFFF"/>
                    </a:solidFill>
                  </a:tcPr>
                </a:tc>
                <a:extLst>
                  <a:ext uri="{0D108BD9-81ED-4DB2-BD59-A6C34878D82A}">
                    <a16:rowId xmlns:a16="http://schemas.microsoft.com/office/drawing/2014/main" val="1672156930"/>
                  </a:ext>
                </a:extLst>
              </a:tr>
              <a:tr h="0">
                <a:tc>
                  <a:txBody>
                    <a:bodyPr/>
                    <a:lstStyle/>
                    <a:p>
                      <a:pPr algn="l" fontAlgn="ctr"/>
                      <a:r>
                        <a:rPr lang="en-US">
                          <a:effectLst/>
                          <a:highlight>
                            <a:srgbClr val="EEEEEE"/>
                          </a:highlight>
                        </a:rPr>
                        <a:t>Senior Staff (7)</a:t>
                      </a:r>
                    </a:p>
                  </a:txBody>
                  <a:tcPr marL="47625" marR="47625" marT="28575" marB="28575" anchor="ctr">
                    <a:lnL>
                      <a:noFill/>
                    </a:lnL>
                    <a:lnR>
                      <a:noFill/>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solidFill>
                      <a:srgbClr val="EEEEEE"/>
                    </a:solidFill>
                  </a:tcPr>
                </a:tc>
                <a:tc>
                  <a:txBody>
                    <a:bodyPr/>
                    <a:lstStyle/>
                    <a:p>
                      <a:pPr algn="l" fontAlgn="ctr"/>
                      <a:r>
                        <a:rPr lang="en-US">
                          <a:effectLst/>
                          <a:highlight>
                            <a:srgbClr val="EEEEEE"/>
                          </a:highlight>
                        </a:rPr>
                        <a:t>43%</a:t>
                      </a:r>
                    </a:p>
                  </a:txBody>
                  <a:tcPr marL="47625" marR="47625" marT="28575" marB="28575" anchor="ctr">
                    <a:lnL>
                      <a:noFill/>
                    </a:lnL>
                    <a:lnR>
                      <a:noFill/>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solidFill>
                      <a:srgbClr val="EEEEEE"/>
                    </a:solidFill>
                  </a:tcPr>
                </a:tc>
                <a:tc>
                  <a:txBody>
                    <a:bodyPr/>
                    <a:lstStyle/>
                    <a:p>
                      <a:pPr algn="l" fontAlgn="ctr"/>
                      <a:r>
                        <a:rPr lang="en-US">
                          <a:effectLst/>
                          <a:highlight>
                            <a:srgbClr val="EEEEEE"/>
                          </a:highlight>
                        </a:rPr>
                        <a:t>57%</a:t>
                      </a:r>
                    </a:p>
                  </a:txBody>
                  <a:tcPr marL="47625" marR="47625" marT="28575" marB="28575" anchor="ctr">
                    <a:lnL>
                      <a:noFill/>
                    </a:lnL>
                    <a:lnR>
                      <a:noFill/>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solidFill>
                      <a:srgbClr val="EEEEEE"/>
                    </a:solidFill>
                  </a:tcPr>
                </a:tc>
                <a:tc>
                  <a:txBody>
                    <a:bodyPr/>
                    <a:lstStyle/>
                    <a:p>
                      <a:pPr algn="l" fontAlgn="ctr"/>
                      <a:r>
                        <a:rPr lang="en-US">
                          <a:effectLst/>
                          <a:highlight>
                            <a:srgbClr val="EEEEEE"/>
                          </a:highlight>
                        </a:rPr>
                        <a:t>71%</a:t>
                      </a:r>
                    </a:p>
                  </a:txBody>
                  <a:tcPr marL="47625" marR="47625" marT="28575" marB="28575" anchor="ctr">
                    <a:lnL>
                      <a:noFill/>
                    </a:lnL>
                    <a:lnR>
                      <a:noFill/>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solidFill>
                      <a:srgbClr val="EEEEEE"/>
                    </a:solidFill>
                  </a:tcPr>
                </a:tc>
                <a:tc>
                  <a:txBody>
                    <a:bodyPr/>
                    <a:lstStyle/>
                    <a:p>
                      <a:pPr algn="l" fontAlgn="ctr"/>
                      <a:r>
                        <a:rPr lang="en-US">
                          <a:effectLst/>
                          <a:highlight>
                            <a:srgbClr val="EEEEEE"/>
                          </a:highlight>
                        </a:rPr>
                        <a:t>43%</a:t>
                      </a:r>
                    </a:p>
                  </a:txBody>
                  <a:tcPr marL="47625" marR="47625" marT="28575" marB="28575" anchor="ctr">
                    <a:lnL>
                      <a:noFill/>
                    </a:lnL>
                    <a:lnR>
                      <a:noFill/>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solidFill>
                      <a:srgbClr val="EEEEEE"/>
                    </a:solidFill>
                  </a:tcPr>
                </a:tc>
                <a:tc>
                  <a:txBody>
                    <a:bodyPr/>
                    <a:lstStyle/>
                    <a:p>
                      <a:pPr algn="l" fontAlgn="ctr"/>
                      <a:r>
                        <a:rPr lang="en-US">
                          <a:effectLst/>
                          <a:highlight>
                            <a:srgbClr val="EEEEEE"/>
                          </a:highlight>
                        </a:rPr>
                        <a:t>57%</a:t>
                      </a:r>
                    </a:p>
                  </a:txBody>
                  <a:tcPr marL="47625" marR="47625" marT="28575" marB="28575" anchor="ctr">
                    <a:lnL>
                      <a:noFill/>
                    </a:lnL>
                    <a:lnR>
                      <a:noFill/>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solidFill>
                      <a:srgbClr val="EEEEEE"/>
                    </a:solidFill>
                  </a:tcPr>
                </a:tc>
                <a:tc>
                  <a:txBody>
                    <a:bodyPr/>
                    <a:lstStyle/>
                    <a:p>
                      <a:pPr algn="l" fontAlgn="ctr"/>
                      <a:r>
                        <a:rPr lang="en-US">
                          <a:effectLst/>
                          <a:highlight>
                            <a:srgbClr val="EEEEEE"/>
                          </a:highlight>
                        </a:rPr>
                        <a:t>43%</a:t>
                      </a:r>
                    </a:p>
                  </a:txBody>
                  <a:tcPr marL="47625" marR="47625" marT="28575" marB="28575" anchor="ctr">
                    <a:lnL>
                      <a:noFill/>
                    </a:lnL>
                    <a:lnR>
                      <a:noFill/>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solidFill>
                      <a:srgbClr val="EEEEEE"/>
                    </a:solidFill>
                  </a:tcPr>
                </a:tc>
                <a:extLst>
                  <a:ext uri="{0D108BD9-81ED-4DB2-BD59-A6C34878D82A}">
                    <a16:rowId xmlns:a16="http://schemas.microsoft.com/office/drawing/2014/main" val="1246488208"/>
                  </a:ext>
                </a:extLst>
              </a:tr>
              <a:tr h="0">
                <a:tc>
                  <a:txBody>
                    <a:bodyPr/>
                    <a:lstStyle/>
                    <a:p>
                      <a:pPr algn="l" fontAlgn="ctr"/>
                      <a:r>
                        <a:rPr lang="en-US">
                          <a:effectLst/>
                        </a:rPr>
                        <a:t>Fellows (229 alumni)</a:t>
                      </a:r>
                    </a:p>
                  </a:txBody>
                  <a:tcPr marL="47625" marR="47625" marT="28575" marB="28575" anchor="ctr">
                    <a:lnL>
                      <a:noFill/>
                    </a:lnL>
                    <a:lnR>
                      <a:noFill/>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solidFill>
                      <a:srgbClr val="FFFFFF"/>
                    </a:solidFill>
                  </a:tcPr>
                </a:tc>
                <a:tc>
                  <a:txBody>
                    <a:bodyPr/>
                    <a:lstStyle/>
                    <a:p>
                      <a:pPr algn="l" fontAlgn="ctr"/>
                      <a:r>
                        <a:rPr lang="en-US">
                          <a:effectLst/>
                        </a:rPr>
                        <a:t>46%</a:t>
                      </a:r>
                    </a:p>
                  </a:txBody>
                  <a:tcPr marL="47625" marR="47625" marT="28575" marB="28575" anchor="ctr">
                    <a:lnL>
                      <a:noFill/>
                    </a:lnL>
                    <a:lnR>
                      <a:noFill/>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solidFill>
                      <a:srgbClr val="FFFFFF"/>
                    </a:solidFill>
                  </a:tcPr>
                </a:tc>
                <a:tc>
                  <a:txBody>
                    <a:bodyPr/>
                    <a:lstStyle/>
                    <a:p>
                      <a:pPr algn="l" fontAlgn="ctr"/>
                      <a:r>
                        <a:rPr lang="en-US">
                          <a:effectLst/>
                        </a:rPr>
                        <a:t>54%</a:t>
                      </a:r>
                    </a:p>
                  </a:txBody>
                  <a:tcPr marL="47625" marR="47625" marT="28575" marB="28575" anchor="ctr">
                    <a:lnL>
                      <a:noFill/>
                    </a:lnL>
                    <a:lnR>
                      <a:noFill/>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solidFill>
                      <a:srgbClr val="FFFFFF"/>
                    </a:solidFill>
                  </a:tcPr>
                </a:tc>
                <a:tc>
                  <a:txBody>
                    <a:bodyPr/>
                    <a:lstStyle/>
                    <a:p>
                      <a:pPr algn="l" fontAlgn="ctr"/>
                      <a:r>
                        <a:rPr lang="en-US">
                          <a:effectLst/>
                        </a:rPr>
                        <a:t>90%</a:t>
                      </a:r>
                    </a:p>
                  </a:txBody>
                  <a:tcPr marL="47625" marR="47625" marT="28575" marB="28575" anchor="ctr">
                    <a:lnL>
                      <a:noFill/>
                    </a:lnL>
                    <a:lnR>
                      <a:noFill/>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solidFill>
                      <a:srgbClr val="FFFFFF"/>
                    </a:solidFill>
                  </a:tcPr>
                </a:tc>
                <a:tc>
                  <a:txBody>
                    <a:bodyPr/>
                    <a:lstStyle/>
                    <a:p>
                      <a:pPr algn="l" fontAlgn="ctr"/>
                      <a:r>
                        <a:rPr lang="en-US">
                          <a:effectLst/>
                        </a:rPr>
                        <a:t>22%</a:t>
                      </a:r>
                    </a:p>
                  </a:txBody>
                  <a:tcPr marL="47625" marR="47625" marT="28575" marB="28575" anchor="ctr">
                    <a:lnL>
                      <a:noFill/>
                    </a:lnL>
                    <a:lnR>
                      <a:noFill/>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solidFill>
                      <a:srgbClr val="FFFFFF"/>
                    </a:solidFill>
                  </a:tcPr>
                </a:tc>
                <a:tc>
                  <a:txBody>
                    <a:bodyPr/>
                    <a:lstStyle/>
                    <a:p>
                      <a:pPr algn="l" fontAlgn="ctr"/>
                      <a:r>
                        <a:rPr lang="en-US">
                          <a:effectLst/>
                        </a:rPr>
                        <a:t>62%</a:t>
                      </a:r>
                    </a:p>
                  </a:txBody>
                  <a:tcPr marL="47625" marR="47625" marT="28575" marB="28575" anchor="ctr">
                    <a:lnL>
                      <a:noFill/>
                    </a:lnL>
                    <a:lnR>
                      <a:noFill/>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solidFill>
                      <a:srgbClr val="FFFFFF"/>
                    </a:solidFill>
                  </a:tcPr>
                </a:tc>
                <a:tc>
                  <a:txBody>
                    <a:bodyPr/>
                    <a:lstStyle/>
                    <a:p>
                      <a:pPr algn="l" fontAlgn="ctr"/>
                      <a:r>
                        <a:rPr lang="en-US" dirty="0">
                          <a:effectLst/>
                        </a:rPr>
                        <a:t>38%</a:t>
                      </a:r>
                    </a:p>
                  </a:txBody>
                  <a:tcPr marL="47625" marR="47625" marT="28575" marB="28575" anchor="ctr">
                    <a:lnL>
                      <a:noFill/>
                    </a:lnL>
                    <a:lnR>
                      <a:noFill/>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solidFill>
                      <a:srgbClr val="FFFFFF"/>
                    </a:solidFill>
                  </a:tcPr>
                </a:tc>
                <a:extLst>
                  <a:ext uri="{0D108BD9-81ED-4DB2-BD59-A6C34878D82A}">
                    <a16:rowId xmlns:a16="http://schemas.microsoft.com/office/drawing/2014/main" val="2637701822"/>
                  </a:ext>
                </a:extLst>
              </a:tr>
            </a:tbl>
          </a:graphicData>
        </a:graphic>
      </p:graphicFrame>
    </p:spTree>
    <p:extLst>
      <p:ext uri="{BB962C8B-B14F-4D97-AF65-F5344CB8AC3E}">
        <p14:creationId xmlns:p14="http://schemas.microsoft.com/office/powerpoint/2010/main" val="22331923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6B3E3-C0FE-EAE6-A8DD-D33EBC39A1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4EBFF0-A8FE-CB90-ACD6-984E0D606200}"/>
              </a:ext>
            </a:extLst>
          </p:cNvPr>
          <p:cNvSpPr>
            <a:spLocks noGrp="1"/>
          </p:cNvSpPr>
          <p:nvPr>
            <p:ph type="title"/>
          </p:nvPr>
        </p:nvSpPr>
        <p:spPr>
          <a:xfrm>
            <a:off x="1842157" y="2161953"/>
            <a:ext cx="8507686" cy="1731202"/>
          </a:xfrm>
        </p:spPr>
        <p:txBody>
          <a:bodyPr>
            <a:normAutofit fontScale="90000"/>
          </a:bodyPr>
          <a:lstStyle/>
          <a:p>
            <a:r>
              <a:rPr lang="en-US" sz="4400" dirty="0">
                <a:latin typeface="Tahoma" panose="020B0604030504040204" pitchFamily="34" charset="0"/>
                <a:ea typeface="Tahoma" panose="020B0604030504040204" pitchFamily="34" charset="0"/>
                <a:cs typeface="Tahoma" panose="020B0604030504040204" pitchFamily="34" charset="0"/>
              </a:rPr>
              <a:t>How to Recruit, Accommodate, and Retain Diverse Talent</a:t>
            </a:r>
          </a:p>
        </p:txBody>
      </p:sp>
    </p:spTree>
    <p:extLst>
      <p:ext uri="{BB962C8B-B14F-4D97-AF65-F5344CB8AC3E}">
        <p14:creationId xmlns:p14="http://schemas.microsoft.com/office/powerpoint/2010/main" val="4103546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57D297-F3FB-43C3-A9A7-1D4ABF31B7CE}"/>
              </a:ext>
            </a:extLst>
          </p:cNvPr>
          <p:cNvSpPr>
            <a:spLocks noGrp="1"/>
          </p:cNvSpPr>
          <p:nvPr>
            <p:ph type="title"/>
          </p:nvPr>
        </p:nvSpPr>
        <p:spPr/>
        <p:txBody>
          <a:bodyPr>
            <a:normAutofit/>
          </a:bodyPr>
          <a:lstStyle/>
          <a:p>
            <a:r>
              <a:rPr lang="en-US" sz="3200" b="1" dirty="0">
                <a:latin typeface="Tahoma" panose="020B0604030504040204" pitchFamily="34" charset="0"/>
                <a:ea typeface="Tahoma" panose="020B0604030504040204" pitchFamily="34" charset="0"/>
                <a:cs typeface="Tahoma" panose="020B0604030504040204" pitchFamily="34" charset="0"/>
              </a:rPr>
              <a:t>Today’s </a:t>
            </a:r>
            <a:r>
              <a:rPr lang="en-US" sz="3200" dirty="0">
                <a:latin typeface="Tahoma" panose="020B0604030504040204" pitchFamily="34" charset="0"/>
                <a:ea typeface="Tahoma" panose="020B0604030504040204" pitchFamily="34" charset="0"/>
                <a:cs typeface="Tahoma" panose="020B0604030504040204" pitchFamily="34" charset="0"/>
              </a:rPr>
              <a:t>Facilitators</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Graciano Petersen smiling headshot">
            <a:extLst>
              <a:ext uri="{FF2B5EF4-FFF2-40B4-BE49-F238E27FC236}">
                <a16:creationId xmlns:a16="http://schemas.microsoft.com/office/drawing/2014/main" id="{357F553D-839E-8AEC-6F81-D24AD8FAD7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1033" y="1917334"/>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0BEEEAF-54A3-16EE-E903-1B099FAC7565}"/>
              </a:ext>
            </a:extLst>
          </p:cNvPr>
          <p:cNvSpPr txBox="1"/>
          <p:nvPr/>
        </p:nvSpPr>
        <p:spPr>
          <a:xfrm>
            <a:off x="2101033" y="4994340"/>
            <a:ext cx="3545665" cy="1815882"/>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hlinkClick r:id="rId4"/>
              </a:rPr>
              <a:t>Graciano Petersen</a:t>
            </a:r>
            <a:r>
              <a:rPr lang="en-US" sz="2800" dirty="0">
                <a:latin typeface="Tahoma" panose="020B0604030504040204" pitchFamily="34" charset="0"/>
                <a:ea typeface="Tahoma" panose="020B0604030504040204" pitchFamily="34" charset="0"/>
                <a:cs typeface="Tahoma" panose="020B0604030504040204" pitchFamily="34" charset="0"/>
              </a:rPr>
              <a:t>, </a:t>
            </a:r>
          </a:p>
          <a:p>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Vice President,</a:t>
            </a:r>
            <a:r>
              <a:rPr lang="en-US" sz="2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Talent, Culture, and </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Lear</a:t>
            </a:r>
            <a:r>
              <a:rPr lang="en-US" sz="2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ning </a:t>
            </a:r>
          </a:p>
        </p:txBody>
      </p:sp>
      <p:pic>
        <p:nvPicPr>
          <p:cNvPr id="1028" name="Picture 4" descr="Eric Ascher smiling headshot">
            <a:extLst>
              <a:ext uri="{FF2B5EF4-FFF2-40B4-BE49-F238E27FC236}">
                <a16:creationId xmlns:a16="http://schemas.microsoft.com/office/drawing/2014/main" id="{BFB1D050-89A7-8B6E-3BE9-FB2E11AAB7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6233" y="1986583"/>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E61304F-E3AC-0BB5-B7B2-4D4D81093251}"/>
              </a:ext>
            </a:extLst>
          </p:cNvPr>
          <p:cNvSpPr txBox="1"/>
          <p:nvPr/>
        </p:nvSpPr>
        <p:spPr>
          <a:xfrm>
            <a:off x="7166233" y="4994340"/>
            <a:ext cx="3659005" cy="1384995"/>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hlinkClick r:id="rId6"/>
              </a:rPr>
              <a:t>Eric Ascher</a:t>
            </a:r>
            <a:r>
              <a:rPr lang="en-US" sz="2800" dirty="0">
                <a:latin typeface="Tahoma" panose="020B0604030504040204" pitchFamily="34" charset="0"/>
                <a:ea typeface="Tahoma" panose="020B0604030504040204" pitchFamily="34" charset="0"/>
                <a:cs typeface="Tahoma" panose="020B0604030504040204" pitchFamily="34" charset="0"/>
              </a:rPr>
              <a:t>, </a:t>
            </a:r>
          </a:p>
          <a:p>
            <a:r>
              <a:rPr lang="en-US" sz="2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Senior Associate, Communications</a:t>
            </a:r>
          </a:p>
        </p:txBody>
      </p:sp>
    </p:spTree>
    <p:extLst>
      <p:ext uri="{BB962C8B-B14F-4D97-AF65-F5344CB8AC3E}">
        <p14:creationId xmlns:p14="http://schemas.microsoft.com/office/powerpoint/2010/main" val="2354088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9310B-FD62-4204-1DC1-F4DF58C6E6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5FAD3C-E921-F9B9-48E5-677D24C609C9}"/>
              </a:ext>
            </a:extLst>
          </p:cNvPr>
          <p:cNvSpPr>
            <a:spLocks noGrp="1"/>
          </p:cNvSpPr>
          <p:nvPr>
            <p:ph type="title"/>
          </p:nvPr>
        </p:nvSpPr>
        <p:spPr/>
        <p:txBody>
          <a:bodyPr>
            <a:normAutofit/>
          </a:bodyPr>
          <a:lstStyle/>
          <a:p>
            <a:r>
              <a:rPr lang="en-US" sz="3200" dirty="0">
                <a:latin typeface="Tahoma" panose="020B0604030504040204" pitchFamily="34" charset="0"/>
                <a:ea typeface="Tahoma" panose="020B0604030504040204" pitchFamily="34" charset="0"/>
                <a:cs typeface="Tahoma" panose="020B0604030504040204" pitchFamily="34" charset="0"/>
              </a:rPr>
              <a:t>Create a Welcoming and Inclusive Culture</a:t>
            </a:r>
          </a:p>
        </p:txBody>
      </p:sp>
      <p:sp>
        <p:nvSpPr>
          <p:cNvPr id="3" name="Text Placeholder 2">
            <a:extLst>
              <a:ext uri="{FF2B5EF4-FFF2-40B4-BE49-F238E27FC236}">
                <a16:creationId xmlns:a16="http://schemas.microsoft.com/office/drawing/2014/main" id="{28041896-09BE-8D73-65BB-6DE9093D3CB5}"/>
              </a:ext>
            </a:extLst>
          </p:cNvPr>
          <p:cNvSpPr>
            <a:spLocks noGrp="1"/>
          </p:cNvSpPr>
          <p:nvPr>
            <p:ph type="body" sz="quarter" idx="13"/>
          </p:nvPr>
        </p:nvSpPr>
        <p:spPr>
          <a:xfrm>
            <a:off x="588334" y="1545266"/>
            <a:ext cx="11015331" cy="5171302"/>
          </a:xfrm>
        </p:spPr>
        <p:txBody>
          <a:bodyPr>
            <a:normAutofit fontScale="25000" lnSpcReduction="20000"/>
          </a:bodyPr>
          <a:lstStyle/>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9600" dirty="0">
                <a:effectLst/>
                <a:latin typeface="Tahoma" panose="020B0604030504040204" pitchFamily="34" charset="0"/>
                <a:ea typeface="Tahoma" panose="020B0604030504040204" pitchFamily="34" charset="0"/>
                <a:cs typeface="Tahoma" panose="020B0604030504040204" pitchFamily="34" charset="0"/>
              </a:rPr>
              <a:t>Eliminate ableist and discriminatory language from job descriptions</a:t>
            </a: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9600" dirty="0">
                <a:effectLst/>
                <a:latin typeface="Tahoma" panose="020B0604030504040204" pitchFamily="34" charset="0"/>
                <a:ea typeface="Tahoma" panose="020B0604030504040204" pitchFamily="34" charset="0"/>
                <a:cs typeface="Tahoma" panose="020B0604030504040204" pitchFamily="34" charset="0"/>
              </a:rPr>
              <a:t>Physical components (e.g., being able to lift 30 pounds) may only be in a job description if actually an essential function of the job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9600" dirty="0">
                <a:effectLst/>
                <a:latin typeface="Tahoma" panose="020B0604030504040204" pitchFamily="34" charset="0"/>
                <a:ea typeface="Tahoma" panose="020B0604030504040204" pitchFamily="34" charset="0"/>
                <a:cs typeface="Tahoma" panose="020B0604030504040204" pitchFamily="34" charset="0"/>
              </a:rPr>
              <a:t>Encourage questions regarding accessibility and disclosure of disability</a:t>
            </a:r>
          </a:p>
          <a:p>
            <a:pPr marL="800100" lvl="1" indent="-342900">
              <a:lnSpc>
                <a:spcPct val="107000"/>
              </a:lnSpc>
              <a:spcBef>
                <a:spcPts val="0"/>
              </a:spcBef>
              <a:spcAft>
                <a:spcPts val="800"/>
              </a:spcAft>
              <a:buFont typeface="Arial" panose="020B0604020202020204" pitchFamily="34" charset="0"/>
              <a:buChar char="•"/>
              <a:tabLst>
                <a:tab pos="457200" algn="l"/>
              </a:tabLst>
            </a:pPr>
            <a:r>
              <a:rPr lang="en-US" sz="9600" dirty="0">
                <a:effectLst/>
                <a:latin typeface="Tahoma" panose="020B0604030504040204" pitchFamily="34" charset="0"/>
                <a:ea typeface="Tahoma" panose="020B0604030504040204" pitchFamily="34" charset="0"/>
                <a:cs typeface="Tahoma" panose="020B0604030504040204" pitchFamily="34" charset="0"/>
              </a:rPr>
              <a:t>Respect the fact that disclosure is highly personal and may take time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9600" dirty="0">
                <a:effectLst/>
                <a:latin typeface="Tahoma" panose="020B0604030504040204" pitchFamily="34" charset="0"/>
                <a:ea typeface="Tahoma" panose="020B0604030504040204" pitchFamily="34" charset="0"/>
                <a:cs typeface="Tahoma" panose="020B0604030504040204" pitchFamily="34" charset="0"/>
              </a:rPr>
              <a:t>Don’t micromanage the completion of tasks or when tasks get completed </a:t>
            </a: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9600" dirty="0">
                <a:effectLst/>
                <a:latin typeface="Tahoma" panose="020B0604030504040204" pitchFamily="34" charset="0"/>
                <a:ea typeface="Tahoma" panose="020B0604030504040204" pitchFamily="34" charset="0"/>
                <a:cs typeface="Tahoma" panose="020B0604030504040204" pitchFamily="34" charset="0"/>
              </a:rPr>
              <a:t>Important to evaluate what work really needs to be done synchronously</a:t>
            </a: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9600" dirty="0">
                <a:effectLst/>
                <a:latin typeface="Tahoma" panose="020B0604030504040204" pitchFamily="34" charset="0"/>
                <a:ea typeface="Tahoma" panose="020B0604030504040204" pitchFamily="34" charset="0"/>
                <a:cs typeface="Tahoma" panose="020B0604030504040204" pitchFamily="34" charset="0"/>
              </a:rPr>
              <a:t>Allowing employees to set their own schedules allows them to </a:t>
            </a:r>
            <a:r>
              <a:rPr lang="en-US" sz="9600" u="sng" dirty="0">
                <a:solidFill>
                  <a:srgbClr val="0563C1"/>
                </a:solidFill>
                <a:effectLst/>
                <a:latin typeface="Tahoma" panose="020B0604030504040204" pitchFamily="34" charset="0"/>
                <a:ea typeface="Tahoma" panose="020B0604030504040204" pitchFamily="34" charset="0"/>
                <a:cs typeface="Tahoma" panose="020B0604030504040204" pitchFamily="34" charset="0"/>
                <a:hlinkClick r:id="rId3"/>
              </a:rPr>
              <a:t>prioritize self-care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9600" dirty="0">
                <a:latin typeface="Tahoma" panose="020B0604030504040204" pitchFamily="34" charset="0"/>
                <a:ea typeface="Tahoma" panose="020B0604030504040204" pitchFamily="34" charset="0"/>
                <a:cs typeface="Tahoma" panose="020B0604030504040204" pitchFamily="34" charset="0"/>
              </a:rPr>
              <a:t>E</a:t>
            </a:r>
            <a:r>
              <a:rPr lang="en-US" sz="9600" dirty="0">
                <a:effectLst/>
                <a:latin typeface="Tahoma" panose="020B0604030504040204" pitchFamily="34" charset="0"/>
                <a:ea typeface="Tahoma" panose="020B0604030504040204" pitchFamily="34" charset="0"/>
                <a:cs typeface="Tahoma" panose="020B0604030504040204" pitchFamily="34" charset="0"/>
              </a:rPr>
              <a:t>ncourage senior managers to be open about who they are </a:t>
            </a: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9600" dirty="0">
                <a:effectLst/>
                <a:latin typeface="Tahoma" panose="020B0604030504040204" pitchFamily="34" charset="0"/>
                <a:ea typeface="Tahoma" panose="020B0604030504040204" pitchFamily="34" charset="0"/>
                <a:cs typeface="Tahoma" panose="020B0604030504040204" pitchFamily="34" charset="0"/>
              </a:rPr>
              <a:t>Have leadership talk about and acknowledge importance of accessibility and disability inclusion</a:t>
            </a:r>
          </a:p>
          <a:p>
            <a:pPr marL="285750" indent="-285750">
              <a:lnSpc>
                <a:spcPct val="107000"/>
              </a:lnSpc>
              <a:spcBef>
                <a:spcPts val="0"/>
              </a:spcBef>
              <a:spcAft>
                <a:spcPts val="800"/>
              </a:spcAft>
              <a:buFont typeface="Arial" panose="020B0604020202020204" pitchFamily="34" charset="0"/>
              <a:buChar char="•"/>
              <a:tabLst>
                <a:tab pos="914400" algn="l"/>
              </a:tabLst>
            </a:pPr>
            <a:endParaRPr lang="en-US" sz="2400" dirty="0">
              <a:effectLst/>
              <a:latin typeface="Tahoma" panose="020B0604030504040204" pitchFamily="34" charset="0"/>
              <a:ea typeface="Tahoma" panose="020B0604030504040204" pitchFamily="34" charset="0"/>
              <a:cs typeface="Tahoma" panose="020B0604030504040204" pitchFamily="34" charset="0"/>
            </a:endParaRPr>
          </a:p>
          <a:p>
            <a:endParaRPr lang="en-US" dirty="0"/>
          </a:p>
        </p:txBody>
      </p:sp>
    </p:spTree>
    <p:extLst>
      <p:ext uri="{BB962C8B-B14F-4D97-AF65-F5344CB8AC3E}">
        <p14:creationId xmlns:p14="http://schemas.microsoft.com/office/powerpoint/2010/main" val="17150694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7549FC-D664-4478-91D6-FBFEE8CC7043}"/>
              </a:ext>
            </a:extLst>
          </p:cNvPr>
          <p:cNvSpPr>
            <a:spLocks noGrp="1"/>
          </p:cNvSpPr>
          <p:nvPr>
            <p:ph type="title"/>
          </p:nvPr>
        </p:nvSpPr>
        <p:spPr/>
        <p:txBody>
          <a:bodyPr>
            <a:noAutofit/>
          </a:bodyPr>
          <a:lstStyle/>
          <a:p>
            <a:r>
              <a:rPr lang="en-US" sz="3200" dirty="0">
                <a:latin typeface="Tahoma" panose="020B0604030504040204" pitchFamily="34" charset="0"/>
                <a:ea typeface="Tahoma" panose="020B0604030504040204" pitchFamily="34" charset="0"/>
                <a:cs typeface="Tahoma" panose="020B0604030504040204" pitchFamily="34" charset="0"/>
              </a:rPr>
              <a:t>R</a:t>
            </a:r>
            <a:r>
              <a:rPr lang="en-US" sz="3200" b="1" kern="1200" dirty="0">
                <a:latin typeface="Tahoma" panose="020B0604030504040204" pitchFamily="34" charset="0"/>
                <a:ea typeface="Tahoma" panose="020B0604030504040204" pitchFamily="34" charset="0"/>
                <a:cs typeface="Tahoma" panose="020B0604030504040204" pitchFamily="34" charset="0"/>
              </a:rPr>
              <a:t>eview</a:t>
            </a:r>
            <a:r>
              <a:rPr lang="en-US" sz="3200" b="1" kern="1200" dirty="0">
                <a:effectLst/>
                <a:latin typeface="Tahoma" panose="020B0604030504040204" pitchFamily="34" charset="0"/>
                <a:ea typeface="Tahoma" panose="020B0604030504040204" pitchFamily="34" charset="0"/>
                <a:cs typeface="Tahoma" panose="020B0604030504040204" pitchFamily="34" charset="0"/>
              </a:rPr>
              <a:t> Your DEIA </a:t>
            </a:r>
            <a:r>
              <a:rPr lang="en-US" sz="3200" b="1" kern="1200" dirty="0">
                <a:latin typeface="Tahoma" panose="020B0604030504040204" pitchFamily="34" charset="0"/>
                <a:ea typeface="Tahoma" panose="020B0604030504040204" pitchFamily="34" charset="0"/>
                <a:cs typeface="Tahoma" panose="020B0604030504040204" pitchFamily="34" charset="0"/>
              </a:rPr>
              <a:t>P</a:t>
            </a:r>
            <a:r>
              <a:rPr lang="en-US" sz="3200" b="1" kern="1200" dirty="0">
                <a:effectLst/>
                <a:latin typeface="Tahoma" panose="020B0604030504040204" pitchFamily="34" charset="0"/>
                <a:ea typeface="Tahoma" panose="020B0604030504040204" pitchFamily="34" charset="0"/>
                <a:cs typeface="Tahoma" panose="020B0604030504040204" pitchFamily="34" charset="0"/>
              </a:rPr>
              <a:t>ractices</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
        <p:nvSpPr>
          <p:cNvPr id="2" name="Text Placeholder 1">
            <a:extLst>
              <a:ext uri="{FF2B5EF4-FFF2-40B4-BE49-F238E27FC236}">
                <a16:creationId xmlns:a16="http://schemas.microsoft.com/office/drawing/2014/main" id="{C7214290-4AB9-404E-8765-CCE3CFA1C229}"/>
              </a:ext>
            </a:extLst>
          </p:cNvPr>
          <p:cNvSpPr>
            <a:spLocks noGrp="1"/>
          </p:cNvSpPr>
          <p:nvPr>
            <p:ph type="body" sz="quarter" idx="13"/>
          </p:nvPr>
        </p:nvSpPr>
        <p:spPr>
          <a:xfrm>
            <a:off x="384049" y="1298449"/>
            <a:ext cx="6241956" cy="3353330"/>
          </a:xfrm>
        </p:spPr>
        <p:txBody>
          <a:bodyPr>
            <a:normAutofit lnSpcReduction="10000"/>
          </a:bodyPr>
          <a:lstStyle/>
          <a:p>
            <a:pPr marL="0" marR="0" lvl="0" indent="0" fontAlgn="base">
              <a:spcBef>
                <a:spcPts val="0"/>
              </a:spcBef>
              <a:spcAft>
                <a:spcPts val="0"/>
              </a:spcAft>
              <a:buClr>
                <a:srgbClr val="000000"/>
              </a:buClr>
              <a:buNone/>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marR="0" lvl="0" indent="0" fontAlgn="base">
              <a:spcBef>
                <a:spcPts val="0"/>
              </a:spcBef>
              <a:spcAft>
                <a:spcPts val="0"/>
              </a:spcAft>
              <a:buClr>
                <a:srgbClr val="000000"/>
              </a:buClr>
              <a:buNone/>
            </a:pPr>
            <a:r>
              <a:rPr lang="en-US" sz="26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1. E</a:t>
            </a:r>
            <a:r>
              <a:rPr lang="en-US" sz="26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mployment</a:t>
            </a:r>
            <a:r>
              <a:rPr lang="en-US" sz="2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and volunteer practices, encompassing but not limited to accommodations, talent recruitment, and retention policies.</a:t>
            </a:r>
          </a:p>
          <a:p>
            <a:pPr marL="0" marR="0" lvl="0" indent="0" fontAlgn="base">
              <a:spcBef>
                <a:spcPts val="0"/>
              </a:spcBef>
              <a:spcAft>
                <a:spcPts val="0"/>
              </a:spcAft>
              <a:buClr>
                <a:srgbClr val="000000"/>
              </a:buClr>
              <a:buNone/>
            </a:pPr>
            <a:r>
              <a:rPr lang="en-US" sz="2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p>
          <a:p>
            <a:pPr marL="0" marR="0" lvl="0" indent="0" fontAlgn="base">
              <a:spcBef>
                <a:spcPts val="0"/>
              </a:spcBef>
              <a:spcAft>
                <a:spcPts val="0"/>
              </a:spcAft>
              <a:buClr>
                <a:srgbClr val="000000"/>
              </a:buClr>
              <a:buNone/>
            </a:pPr>
            <a:r>
              <a:rPr lang="en-US" sz="26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2. Facilities and events</a:t>
            </a:r>
            <a:r>
              <a:rPr lang="en-US" sz="2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use only accessible spaces and practices and promoting universal design, benefiting older adults and those with disabilities.  </a:t>
            </a:r>
          </a:p>
        </p:txBody>
      </p:sp>
      <p:pic>
        <p:nvPicPr>
          <p:cNvPr id="1026" name="Picture 2" descr="RespectAbility Staff and Fall 2022 fellows smile together on Zoom">
            <a:extLst>
              <a:ext uri="{FF2B5EF4-FFF2-40B4-BE49-F238E27FC236}">
                <a16:creationId xmlns:a16="http://schemas.microsoft.com/office/drawing/2014/main" id="{FC81008F-95C4-A3BB-3103-EF85F04FBE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6005" y="1757507"/>
            <a:ext cx="5375498" cy="26037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1A37CF3-370A-4326-916A-7B687BD7888C}"/>
              </a:ext>
            </a:extLst>
          </p:cNvPr>
          <p:cNvSpPr txBox="1"/>
          <p:nvPr/>
        </p:nvSpPr>
        <p:spPr>
          <a:xfrm>
            <a:off x="26894" y="4651778"/>
            <a:ext cx="11668760" cy="2369880"/>
          </a:xfrm>
          <a:prstGeom prst="rect">
            <a:avLst/>
          </a:prstGeom>
          <a:noFill/>
        </p:spPr>
        <p:txBody>
          <a:bodyPr wrap="square" rtlCol="0">
            <a:spAutoFit/>
          </a:bodyPr>
          <a:lstStyle/>
          <a:p>
            <a:pPr marL="342900" marR="0" lvl="0" indent="0" algn="l" defTabSz="914400" rtl="0" eaLnBrk="1" fontAlgn="base" latinLnBrk="0" hangingPunct="1">
              <a:lnSpc>
                <a:spcPct val="100000"/>
              </a:lnSpc>
              <a:spcBef>
                <a:spcPts val="0"/>
              </a:spcBef>
              <a:spcAft>
                <a:spcPts val="0"/>
              </a:spcAft>
              <a:buClr>
                <a:srgbClr val="000000"/>
              </a:buClr>
              <a:buSzTx/>
              <a:buFontTx/>
              <a:buNone/>
              <a:tabLst/>
              <a:defRPr/>
            </a:pPr>
            <a:r>
              <a:rPr kumimoji="0" lang="en-US" sz="26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3</a:t>
            </a:r>
            <a:r>
              <a:rPr kumimoji="0" lang="en-US" sz="2600" b="1"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US" sz="26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Online Accessibility</a:t>
            </a:r>
            <a:r>
              <a:rPr kumimoji="0" lang="en-US" sz="2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ensuring websites and social media comply with the most recent Web Content Accessibility Guidelines so all people can benefit and participate in your work and success. </a:t>
            </a:r>
          </a:p>
          <a:p>
            <a:pPr marL="342900" marR="0" lvl="0" indent="0" algn="l" defTabSz="914400" rtl="0" eaLnBrk="1" fontAlgn="base" latinLnBrk="0" hangingPunct="1">
              <a:lnSpc>
                <a:spcPct val="100000"/>
              </a:lnSpc>
              <a:spcBef>
                <a:spcPts val="0"/>
              </a:spcBef>
              <a:spcAft>
                <a:spcPts val="0"/>
              </a:spcAft>
              <a:buClr>
                <a:srgbClr val="000000"/>
              </a:buClr>
              <a:buSzTx/>
              <a:buFontTx/>
              <a:buNone/>
              <a:tabLst/>
              <a:defRPr/>
            </a:pPr>
            <a:r>
              <a:rPr kumimoji="0" lang="en-US" sz="26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4. Are we at the table?: </a:t>
            </a:r>
            <a:r>
              <a:rPr kumimoji="0" lang="en-US" sz="2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Whether people with disabilities are centered in decision making around issues that impact them.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17754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04D98-AB2E-D41B-90BC-447AFAE363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48DC6A-2963-52F2-D877-AADDD5D90814}"/>
              </a:ext>
            </a:extLst>
          </p:cNvPr>
          <p:cNvSpPr>
            <a:spLocks noGrp="1"/>
          </p:cNvSpPr>
          <p:nvPr>
            <p:ph type="title"/>
          </p:nvPr>
        </p:nvSpPr>
        <p:spPr/>
        <p:txBody>
          <a:bodyPr>
            <a:normAutofit/>
          </a:bodyPr>
          <a:lstStyle/>
          <a:p>
            <a:r>
              <a:rPr lang="en-US" sz="3200" dirty="0">
                <a:latin typeface="Tahoma" panose="020B0604030504040204" pitchFamily="34" charset="0"/>
                <a:ea typeface="Tahoma" panose="020B0604030504040204" pitchFamily="34" charset="0"/>
                <a:cs typeface="Tahoma" panose="020B0604030504040204" pitchFamily="34" charset="0"/>
              </a:rPr>
              <a:t>Support Diverse Candidates</a:t>
            </a:r>
            <a:endParaRPr lang="en-US" sz="3200" dirty="0"/>
          </a:p>
        </p:txBody>
      </p:sp>
      <p:sp>
        <p:nvSpPr>
          <p:cNvPr id="3" name="Text Placeholder 2">
            <a:extLst>
              <a:ext uri="{FF2B5EF4-FFF2-40B4-BE49-F238E27FC236}">
                <a16:creationId xmlns:a16="http://schemas.microsoft.com/office/drawing/2014/main" id="{F5E46107-764E-FF82-2B29-71AE9ABE2746}"/>
              </a:ext>
            </a:extLst>
          </p:cNvPr>
          <p:cNvSpPr>
            <a:spLocks noGrp="1"/>
          </p:cNvSpPr>
          <p:nvPr>
            <p:ph type="body" sz="quarter" idx="13"/>
          </p:nvPr>
        </p:nvSpPr>
        <p:spPr>
          <a:xfrm>
            <a:off x="649786" y="1580707"/>
            <a:ext cx="7041097" cy="4231758"/>
          </a:xfrm>
        </p:spPr>
        <p:txBody>
          <a:bodyPr>
            <a:normAutofit fontScale="92500" lnSpcReduction="20000"/>
          </a:bodyPr>
          <a:lstStyle/>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600" dirty="0">
                <a:effectLst/>
                <a:latin typeface="Tahoma" panose="020B0604030504040204" pitchFamily="34" charset="0"/>
                <a:ea typeface="Tahoma" panose="020B0604030504040204" pitchFamily="34" charset="0"/>
                <a:cs typeface="Tahoma" panose="020B0604030504040204" pitchFamily="34" charset="0"/>
              </a:rPr>
              <a:t>Support disabled employees by establishing employee resource groups (ERGs) and prioritizing </a:t>
            </a:r>
            <a:r>
              <a:rPr lang="en-US" sz="2600" u="sng" dirty="0">
                <a:solidFill>
                  <a:srgbClr val="0563C1"/>
                </a:solidFill>
                <a:effectLst/>
                <a:latin typeface="Tahoma" panose="020B0604030504040204" pitchFamily="34" charset="0"/>
                <a:ea typeface="Tahoma" panose="020B0604030504040204" pitchFamily="34" charset="0"/>
                <a:cs typeface="Tahoma" panose="020B0604030504040204" pitchFamily="34" charset="0"/>
                <a:hlinkClick r:id="rId3"/>
              </a:rPr>
              <a:t>accessibility in all ERG and Diversity Equity and Inclusion (DEI) events</a:t>
            </a:r>
            <a:endParaRPr lang="en-US" sz="2600" dirty="0">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600" dirty="0">
                <a:effectLst/>
                <a:latin typeface="Tahoma" panose="020B0604030504040204" pitchFamily="34" charset="0"/>
                <a:ea typeface="Tahoma" panose="020B0604030504040204" pitchFamily="34" charset="0"/>
                <a:cs typeface="Tahoma" panose="020B0604030504040204" pitchFamily="34" charset="0"/>
              </a:rPr>
              <a:t>Encourage seeking and using accommodations to help one be more successful</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600" dirty="0">
                <a:effectLst/>
                <a:latin typeface="Tahoma" panose="020B0604030504040204" pitchFamily="34" charset="0"/>
                <a:ea typeface="Tahoma" panose="020B0604030504040204" pitchFamily="34" charset="0"/>
                <a:cs typeface="Tahoma" panose="020B0604030504040204" pitchFamily="34" charset="0"/>
              </a:rPr>
              <a:t>Check in with each person to see what they need</a:t>
            </a: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2600" dirty="0">
                <a:effectLst/>
                <a:latin typeface="Tahoma" panose="020B0604030504040204" pitchFamily="34" charset="0"/>
                <a:ea typeface="Tahoma" panose="020B0604030504040204" pitchFamily="34" charset="0"/>
                <a:cs typeface="Tahoma" panose="020B0604030504040204" pitchFamily="34" charset="0"/>
              </a:rPr>
              <a:t>Remove physical and other barriers</a:t>
            </a: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2600" dirty="0">
                <a:effectLst/>
                <a:latin typeface="Tahoma" panose="020B0604030504040204" pitchFamily="34" charset="0"/>
                <a:ea typeface="Tahoma" panose="020B0604030504040204" pitchFamily="34" charset="0"/>
                <a:cs typeface="Tahoma" panose="020B0604030504040204" pitchFamily="34" charset="0"/>
              </a:rPr>
              <a:t>Screen readers, captions, wheelchair accessibility </a:t>
            </a:r>
          </a:p>
          <a:p>
            <a:pPr lvl="1"/>
            <a:endParaRPr lang="en-US" dirty="0"/>
          </a:p>
        </p:txBody>
      </p:sp>
      <p:sp>
        <p:nvSpPr>
          <p:cNvPr id="4" name="TextBox 3">
            <a:extLst>
              <a:ext uri="{FF2B5EF4-FFF2-40B4-BE49-F238E27FC236}">
                <a16:creationId xmlns:a16="http://schemas.microsoft.com/office/drawing/2014/main" id="{0E481116-651B-65CA-C273-BF17F7C3BD48}"/>
              </a:ext>
            </a:extLst>
          </p:cNvPr>
          <p:cNvSpPr txBox="1"/>
          <p:nvPr/>
        </p:nvSpPr>
        <p:spPr>
          <a:xfrm>
            <a:off x="791554" y="5626894"/>
            <a:ext cx="11302584"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It is important to always ask employees what they need to thrive in your workplace.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5" name="Picture 4" descr="Power of the disability community vote">
            <a:extLst>
              <a:ext uri="{FF2B5EF4-FFF2-40B4-BE49-F238E27FC236}">
                <a16:creationId xmlns:a16="http://schemas.microsoft.com/office/drawing/2014/main" id="{68EF5276-4C2C-259E-B6A8-1EF95E2C4EDC}"/>
              </a:ext>
            </a:extLst>
          </p:cNvPr>
          <p:cNvPicPr>
            <a:picLocks noChangeAspect="1"/>
          </p:cNvPicPr>
          <p:nvPr/>
        </p:nvPicPr>
        <p:blipFill>
          <a:blip r:embed="rId4"/>
          <a:stretch>
            <a:fillRect/>
          </a:stretch>
        </p:blipFill>
        <p:spPr>
          <a:xfrm>
            <a:off x="7812208" y="1461997"/>
            <a:ext cx="3813775" cy="2769438"/>
          </a:xfrm>
          <a:prstGeom prst="rect">
            <a:avLst/>
          </a:prstGeom>
        </p:spPr>
      </p:pic>
    </p:spTree>
    <p:extLst>
      <p:ext uri="{BB962C8B-B14F-4D97-AF65-F5344CB8AC3E}">
        <p14:creationId xmlns:p14="http://schemas.microsoft.com/office/powerpoint/2010/main" val="5020969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D5CB6-28B1-D768-B254-D4C25AFAF6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352138-8564-A5E6-A6FD-CA39C24C0977}"/>
              </a:ext>
            </a:extLst>
          </p:cNvPr>
          <p:cNvSpPr>
            <a:spLocks noGrp="1"/>
          </p:cNvSpPr>
          <p:nvPr>
            <p:ph type="title"/>
          </p:nvPr>
        </p:nvSpPr>
        <p:spPr/>
        <p:txBody>
          <a:bodyPr>
            <a:normAutofit/>
          </a:bodyPr>
          <a:lstStyle/>
          <a:p>
            <a:r>
              <a:rPr lang="en-US" sz="3200" dirty="0">
                <a:latin typeface="Tahoma" panose="020B0604030504040204" pitchFamily="34" charset="0"/>
                <a:ea typeface="Tahoma" panose="020B0604030504040204" pitchFamily="34" charset="0"/>
                <a:cs typeface="Tahoma" panose="020B0604030504040204" pitchFamily="34" charset="0"/>
              </a:rPr>
              <a:t>Create An Access and Communication Policy</a:t>
            </a:r>
          </a:p>
        </p:txBody>
      </p:sp>
      <p:sp>
        <p:nvSpPr>
          <p:cNvPr id="3" name="Text Placeholder 2">
            <a:extLst>
              <a:ext uri="{FF2B5EF4-FFF2-40B4-BE49-F238E27FC236}">
                <a16:creationId xmlns:a16="http://schemas.microsoft.com/office/drawing/2014/main" id="{DD82A738-D078-9D34-5D7E-D7104EF47517}"/>
              </a:ext>
            </a:extLst>
          </p:cNvPr>
          <p:cNvSpPr>
            <a:spLocks noGrp="1"/>
          </p:cNvSpPr>
          <p:nvPr>
            <p:ph type="body" sz="quarter" idx="13"/>
          </p:nvPr>
        </p:nvSpPr>
        <p:spPr>
          <a:xfrm>
            <a:off x="1048409" y="1593669"/>
            <a:ext cx="10095181" cy="4977336"/>
          </a:xfrm>
        </p:spPr>
        <p:txBody>
          <a:bodyPr>
            <a:normAutofit/>
          </a:bodyPr>
          <a:lstStyle/>
          <a:p>
            <a:r>
              <a:rPr lang="en-US" sz="3200" dirty="0">
                <a:latin typeface="Tahoma" panose="020B0604030504040204" pitchFamily="34" charset="0"/>
                <a:ea typeface="Tahoma" panose="020B0604030504040204" pitchFamily="34" charset="0"/>
                <a:cs typeface="Tahoma" panose="020B0604030504040204" pitchFamily="34" charset="0"/>
              </a:rPr>
              <a:t>Process for requesting/providing accommodations and auxiliary aids and services</a:t>
            </a:r>
          </a:p>
          <a:p>
            <a:pPr lvl="1"/>
            <a:r>
              <a:rPr lang="en-US" sz="2800" dirty="0">
                <a:latin typeface="Tahoma" panose="020B0604030504040204" pitchFamily="34" charset="0"/>
                <a:ea typeface="Tahoma" panose="020B0604030504040204" pitchFamily="34" charset="0"/>
                <a:cs typeface="Tahoma" panose="020B0604030504040204" pitchFamily="34" charset="0"/>
              </a:rPr>
              <a:t>Employees</a:t>
            </a:r>
          </a:p>
          <a:p>
            <a:pPr lvl="1"/>
            <a:r>
              <a:rPr lang="en-US" sz="2800" dirty="0">
                <a:latin typeface="Tahoma" panose="020B0604030504040204" pitchFamily="34" charset="0"/>
                <a:ea typeface="Tahoma" panose="020B0604030504040204" pitchFamily="34" charset="0"/>
                <a:cs typeface="Tahoma" panose="020B0604030504040204" pitchFamily="34" charset="0"/>
              </a:rPr>
              <a:t>Non-employees/public </a:t>
            </a:r>
          </a:p>
          <a:p>
            <a:r>
              <a:rPr lang="en-US" sz="3200" dirty="0">
                <a:latin typeface="Tahoma" panose="020B0604030504040204" pitchFamily="34" charset="0"/>
                <a:ea typeface="Tahoma" panose="020B0604030504040204" pitchFamily="34" charset="0"/>
                <a:cs typeface="Tahoma" panose="020B0604030504040204" pitchFamily="34" charset="0"/>
              </a:rPr>
              <a:t>Point of contact in the agency/responsible party </a:t>
            </a:r>
          </a:p>
          <a:p>
            <a:r>
              <a:rPr lang="en-US" sz="3200" dirty="0">
                <a:latin typeface="Tahoma" panose="020B0604030504040204" pitchFamily="34" charset="0"/>
                <a:ea typeface="Tahoma" panose="020B0604030504040204" pitchFamily="34" charset="0"/>
                <a:cs typeface="Tahoma" panose="020B0604030504040204" pitchFamily="34" charset="0"/>
              </a:rPr>
              <a:t>Preferred contractors/interpreters </a:t>
            </a:r>
          </a:p>
          <a:p>
            <a:r>
              <a:rPr lang="en-US" sz="3200" dirty="0">
                <a:latin typeface="Tahoma" panose="020B0604030504040204" pitchFamily="34" charset="0"/>
                <a:ea typeface="Tahoma" panose="020B0604030504040204" pitchFamily="34" charset="0"/>
                <a:cs typeface="Tahoma" panose="020B0604030504040204" pitchFamily="34" charset="0"/>
              </a:rPr>
              <a:t>Grievance procedure </a:t>
            </a:r>
          </a:p>
          <a:p>
            <a:r>
              <a:rPr lang="en-US" sz="3200" dirty="0">
                <a:latin typeface="Tahoma" panose="020B0604030504040204" pitchFamily="34" charset="0"/>
                <a:ea typeface="Tahoma" panose="020B0604030504040204" pitchFamily="34" charset="0"/>
                <a:cs typeface="Tahoma" panose="020B0604030504040204" pitchFamily="34" charset="0"/>
              </a:rPr>
              <a:t>Ongoing training/orientation for new employees </a:t>
            </a:r>
          </a:p>
          <a:p>
            <a:pPr fontAlgn="base">
              <a:buFont typeface="Arial" panose="020B0604020202020204" pitchFamily="34" charset="0"/>
              <a:buChar char="•"/>
            </a:pPr>
            <a:endParaRPr lang="en-US"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lgn="l" rtl="0" fontAlgn="base">
              <a:buFont typeface="Arial" panose="020B0604020202020204" pitchFamily="34" charset="0"/>
              <a:buChar char="•"/>
            </a:pPr>
            <a:endParaRPr lang="en-US"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endParaRPr lang="en-US" dirty="0"/>
          </a:p>
        </p:txBody>
      </p:sp>
    </p:spTree>
    <p:extLst>
      <p:ext uri="{BB962C8B-B14F-4D97-AF65-F5344CB8AC3E}">
        <p14:creationId xmlns:p14="http://schemas.microsoft.com/office/powerpoint/2010/main" val="2064746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09882" y="227965"/>
            <a:ext cx="6243918" cy="1325563"/>
          </a:xfrm>
        </p:spPr>
        <p:txBody>
          <a:bodyPr>
            <a:normAutofit/>
          </a:bodyPr>
          <a:lstStyle/>
          <a:p>
            <a:r>
              <a:rPr lang="en-US" sz="3200" dirty="0">
                <a:latin typeface="Tahoma" panose="020B0604030504040204" pitchFamily="34" charset="0"/>
                <a:ea typeface="Tahoma" panose="020B0604030504040204" pitchFamily="34" charset="0"/>
                <a:cs typeface="Tahoma" panose="020B0604030504040204" pitchFamily="34" charset="0"/>
              </a:rPr>
              <a:t>Title I of the Americans with Disabilities Act (ADA)</a:t>
            </a:r>
          </a:p>
        </p:txBody>
      </p:sp>
      <p:pic>
        <p:nvPicPr>
          <p:cNvPr id="7" name="Picture Placeholder 7" descr="A woman wearing a mask working at a desk">
            <a:extLst>
              <a:ext uri="{FF2B5EF4-FFF2-40B4-BE49-F238E27FC236}">
                <a16:creationId xmlns:a16="http://schemas.microsoft.com/office/drawing/2014/main" id="{390B2640-C8F2-F6EF-5E30-8BF3FD8CBA8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5874" b="5874"/>
          <a:stretch>
            <a:fillRect/>
          </a:stretch>
        </p:blipFill>
        <p:spPr>
          <a:xfrm rot="5400000">
            <a:off x="-1046163" y="1149350"/>
            <a:ext cx="6869113" cy="4546600"/>
          </a:xfrm>
        </p:spPr>
      </p:pic>
      <p:sp>
        <p:nvSpPr>
          <p:cNvPr id="5" name="TextBox 4"/>
          <p:cNvSpPr txBox="1"/>
          <p:nvPr/>
        </p:nvSpPr>
        <p:spPr>
          <a:xfrm>
            <a:off x="5752674" y="1510215"/>
            <a:ext cx="4752734" cy="1200329"/>
          </a:xfrm>
          <a:prstGeom prst="rect">
            <a:avLst/>
          </a:prstGeom>
          <a:noFill/>
        </p:spPr>
        <p:txBody>
          <a:bodyPr rot="0" spcFirstLastPara="0" vert="horz" wrap="square" lIns="91440" tIns="45720" rIns="91440" bIns="45720" numCol="1" spcCol="0" rtlCol="0" fromWordArt="0" anchor="t" anchorCtr="0" forceAA="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Employees with disabilities are entitled to </a:t>
            </a: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reasonable accommodations</a:t>
            </a:r>
            <a:endPar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6" name="Straight Arrow Connector 5">
            <a:extLst>
              <a:ext uri="{C183D7F6-B498-43B3-948B-1728B52AA6E4}">
                <adec:decorative xmlns:adec="http://schemas.microsoft.com/office/drawing/2017/decorative" val="1"/>
              </a:ext>
            </a:extLst>
          </p:cNvPr>
          <p:cNvCxnSpPr/>
          <p:nvPr/>
        </p:nvCxnSpPr>
        <p:spPr>
          <a:xfrm flipV="1">
            <a:off x="5841495" y="2773086"/>
            <a:ext cx="2350423" cy="5080"/>
          </a:xfrm>
          <a:prstGeom prst="straightConnector1">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752674" y="2791416"/>
            <a:ext cx="6243917" cy="1569660"/>
          </a:xfrm>
          <a:prstGeom prst="rect">
            <a:avLst/>
          </a:prstGeom>
          <a:noFill/>
        </p:spPr>
        <p:txBody>
          <a:bodyPr rot="0" spcFirstLastPara="0" vert="horz" wrap="square" lIns="91440" tIns="45720" rIns="91440" bIns="45720" numCol="1" spcCol="0" rtlCol="0" fromWordArt="0" anchor="t" anchorCtr="0" forceAA="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mj-lt"/>
                <a:ea typeface="Tahoma" panose="020B0604030504040204" pitchFamily="34" charset="0"/>
                <a:cs typeface="Tahoma" panose="020B0604030504040204" pitchFamily="34" charset="0"/>
              </a:rPr>
              <a:t>Reasonable accommodations are </a:t>
            </a:r>
            <a:r>
              <a:rPr lang="en-US" sz="2400" b="1" i="0" dirty="0">
                <a:effectLst/>
                <a:latin typeface="+mj-lt"/>
              </a:rPr>
              <a:t>modifications or adjustments</a:t>
            </a:r>
            <a:r>
              <a:rPr lang="en-US" sz="2400" b="0" i="0" dirty="0">
                <a:effectLst/>
                <a:latin typeface="+mj-lt"/>
              </a:rPr>
              <a:t> to a job, the work environment, or the way things are usually done</a:t>
            </a:r>
            <a:endParaRPr kumimoji="0" lang="en-US" sz="2400" b="0" i="0" u="none" strike="noStrike" kern="1200" cap="none" spc="0" normalizeH="0" baseline="0" noProof="0" dirty="0">
              <a:ln>
                <a:noFill/>
              </a:ln>
              <a:effectLst/>
              <a:uLnTx/>
              <a:uFillTx/>
              <a:latin typeface="+mj-lt"/>
              <a:ea typeface="Tahoma" panose="020B0604030504040204" pitchFamily="34" charset="0"/>
              <a:cs typeface="Tahoma" panose="020B0604030504040204" pitchFamily="34" charset="0"/>
            </a:endParaRPr>
          </a:p>
        </p:txBody>
      </p:sp>
      <p:cxnSp>
        <p:nvCxnSpPr>
          <p:cNvPr id="16" name="Straight Arrow Connector 15">
            <a:extLst>
              <a:ext uri="{C183D7F6-B498-43B3-948B-1728B52AA6E4}">
                <adec:decorative xmlns:adec="http://schemas.microsoft.com/office/drawing/2017/decorative" val="1"/>
              </a:ext>
            </a:extLst>
          </p:cNvPr>
          <p:cNvCxnSpPr/>
          <p:nvPr/>
        </p:nvCxnSpPr>
        <p:spPr>
          <a:xfrm flipV="1">
            <a:off x="5841495" y="4361076"/>
            <a:ext cx="2350423" cy="5080"/>
          </a:xfrm>
          <a:prstGeom prst="straightConnector1">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752674" y="4361076"/>
            <a:ext cx="5555971" cy="1938992"/>
          </a:xfrm>
          <a:prstGeom prst="rect">
            <a:avLst/>
          </a:prstGeom>
          <a:noFill/>
        </p:spPr>
        <p:txBody>
          <a:bodyPr rot="0" spcFirstLastPara="0" vert="horz" wrap="square" lIns="91440" tIns="45720" rIns="91440" bIns="45720" numCol="1" spcCol="0" rtlCol="0" fromWordArt="0" anchor="t" anchorCtr="0" forceAA="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These mod</a:t>
            </a:r>
            <a:r>
              <a:rPr lang="en-US" sz="2400" dirty="0" err="1">
                <a:solidFill>
                  <a:prstClr val="black"/>
                </a:solidFill>
                <a:latin typeface="Tahoma" panose="020B0604030504040204" pitchFamily="34" charset="0"/>
                <a:ea typeface="Tahoma" panose="020B0604030504040204" pitchFamily="34" charset="0"/>
                <a:cs typeface="Tahoma" panose="020B0604030504040204" pitchFamily="34" charset="0"/>
              </a:rPr>
              <a:t>ifications</a:t>
            </a:r>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 or adjustments </a:t>
            </a:r>
            <a:r>
              <a:rPr lang="en-US" sz="2400" b="1" dirty="0">
                <a:solidFill>
                  <a:prstClr val="black"/>
                </a:solidFill>
                <a:latin typeface="Tahoma" panose="020B0604030504040204" pitchFamily="34" charset="0"/>
                <a:ea typeface="Tahoma" panose="020B0604030504040204" pitchFamily="34" charset="0"/>
                <a:cs typeface="Tahoma" panose="020B0604030504040204" pitchFamily="34" charset="0"/>
              </a:rPr>
              <a:t>help disabled people perform the essential functions</a:t>
            </a:r>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 of their jobs and/or create equal opportunity in employment</a:t>
            </a:r>
            <a:endPar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rtl="0" eaLnBrk="1" latinLnBrk="0" hangingPunct="1"/>
            <a:r>
              <a:rPr lang="en-US" sz="3200" b="1"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Defining </a:t>
            </a:r>
            <a:r>
              <a:rPr lang="en-US" sz="320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Disability</a:t>
            </a:r>
            <a:endParaRPr lang="en-US" sz="3200" dirty="0">
              <a:effectLst/>
              <a:latin typeface="Tahoma" panose="020B0604030504040204" pitchFamily="34" charset="0"/>
              <a:ea typeface="Tahoma" panose="020B0604030504040204" pitchFamily="34" charset="0"/>
              <a:cs typeface="Tahoma" panose="020B0604030504040204" pitchFamily="34" charset="0"/>
            </a:endParaRPr>
          </a:p>
        </p:txBody>
      </p:sp>
      <p:pic>
        <p:nvPicPr>
          <p:cNvPr id="4" name="Picture 5" descr="Types of Disabilities&#10;Type of Disability among workers with a disability: 2017&#10;Ambulatory: 34.4%&#10;Hearing: 31.1%&#10;Cognitive: 29.2%&#10;Vision: 21.5%&#10;Independent Living: 16.4%&#10;Self-care: 7.5%"/>
          <p:cNvPicPr>
            <a:picLocks noChangeAspect="1"/>
          </p:cNvPicPr>
          <p:nvPr/>
        </p:nvPicPr>
        <p:blipFill>
          <a:blip r:embed="rId3"/>
          <a:stretch>
            <a:fillRect/>
          </a:stretch>
        </p:blipFill>
        <p:spPr>
          <a:xfrm>
            <a:off x="606136" y="1466995"/>
            <a:ext cx="3951111" cy="4197142"/>
          </a:xfrm>
          <a:prstGeom prst="rect">
            <a:avLst/>
          </a:prstGeom>
        </p:spPr>
      </p:pic>
      <p:sp>
        <p:nvSpPr>
          <p:cNvPr id="5" name="TextBox 4"/>
          <p:cNvSpPr txBox="1"/>
          <p:nvPr/>
        </p:nvSpPr>
        <p:spPr>
          <a:xfrm>
            <a:off x="5308173" y="1864773"/>
            <a:ext cx="6277691" cy="3693319"/>
          </a:xfrm>
          <a:prstGeom prst="rect">
            <a:avLst/>
          </a:prstGeom>
          <a:noFill/>
        </p:spPr>
        <p:txBody>
          <a:bodyPr rot="0" spcFirstLastPara="0" vert="horz" wrap="square" lIns="91440" tIns="45720" rIns="91440" bIns="45720" numCol="1" spcCol="0" rtlCol="0" fromWordArt="0" anchor="t" anchorCtr="0" forceAA="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600" dirty="0">
                <a:latin typeface="Tahoma" panose="020B0604030504040204" pitchFamily="34" charset="0"/>
                <a:ea typeface="Tahoma" panose="020B0604030504040204" pitchFamily="34" charset="0"/>
                <a:cs typeface="Tahoma" panose="020B0604030504040204" pitchFamily="34" charset="0"/>
              </a:rPr>
              <a:t>The ADA defines disability as “</a:t>
            </a:r>
            <a:r>
              <a:rPr lang="en-US" sz="2600" b="1" dirty="0">
                <a:solidFill>
                  <a:srgbClr val="E8992A"/>
                </a:solidFill>
                <a:latin typeface="Tahoma" panose="020B0604030504040204" pitchFamily="34" charset="0"/>
                <a:ea typeface="Tahoma" panose="020B0604030504040204" pitchFamily="34" charset="0"/>
                <a:cs typeface="Tahoma" panose="020B0604030504040204" pitchFamily="34" charset="0"/>
              </a:rPr>
              <a:t>a physical or mental impairment that substantially limits one or more major life activities</a:t>
            </a:r>
            <a:r>
              <a:rPr lang="en-US" sz="2600" dirty="0">
                <a:solidFill>
                  <a:srgbClr val="E8992A"/>
                </a:solidFill>
                <a:latin typeface="Tahoma" panose="020B0604030504040204" pitchFamily="34" charset="0"/>
                <a:ea typeface="Tahoma" panose="020B0604030504040204" pitchFamily="34" charset="0"/>
                <a:cs typeface="Tahoma" panose="020B0604030504040204" pitchFamily="34" charset="0"/>
              </a:rPr>
              <a:t>.</a:t>
            </a:r>
            <a:r>
              <a:rPr lang="en-US" sz="2600" dirty="0">
                <a:latin typeface="Tahoma" panose="020B0604030504040204" pitchFamily="34" charset="0"/>
                <a:ea typeface="Tahoma" panose="020B0604030504040204" pitchFamily="34" charset="0"/>
                <a:cs typeface="Tahoma" panose="020B0604030504040204" pitchFamily="34" charset="0"/>
              </a:rPr>
              <a:t>”</a:t>
            </a:r>
          </a:p>
          <a:p>
            <a:endParaRPr lang="en-US" sz="2600" dirty="0">
              <a:latin typeface="Tahoma" panose="020B0604030504040204" pitchFamily="34" charset="0"/>
              <a:ea typeface="Tahoma" panose="020B0604030504040204" pitchFamily="34" charset="0"/>
              <a:cs typeface="Tahoma" panose="020B0604030504040204" pitchFamily="34" charset="0"/>
            </a:endParaRPr>
          </a:p>
          <a:p>
            <a:r>
              <a:rPr lang="en-US" sz="2600" dirty="0">
                <a:latin typeface="Tahoma" panose="020B0604030504040204" pitchFamily="34" charset="0"/>
                <a:ea typeface="Tahoma" panose="020B0604030504040204" pitchFamily="34" charset="0"/>
                <a:cs typeface="Tahoma" panose="020B0604030504040204" pitchFamily="34" charset="0"/>
              </a:rPr>
              <a:t>Major life activities include such activities as caring for oneself, performing manual tasks, walking, seeing, hearing, speaking, breathing, learning, and working.</a:t>
            </a:r>
          </a:p>
        </p:txBody>
      </p:sp>
      <p:cxnSp>
        <p:nvCxnSpPr>
          <p:cNvPr id="18" name="Straight Arrow Connector 17">
            <a:extLst>
              <a:ext uri="{C183D7F6-B498-43B3-948B-1728B52AA6E4}">
                <adec:decorative xmlns:adec="http://schemas.microsoft.com/office/drawing/2017/decorative" val="1"/>
              </a:ext>
            </a:extLst>
          </p:cNvPr>
          <p:cNvCxnSpPr/>
          <p:nvPr/>
        </p:nvCxnSpPr>
        <p:spPr>
          <a:xfrm>
            <a:off x="466105" y="5701092"/>
            <a:ext cx="3951611" cy="3510"/>
          </a:xfrm>
          <a:prstGeom prst="straightConnector1">
            <a:avLst/>
          </a:prstGeom>
          <a:ln w="57150">
            <a:solidFill>
              <a:srgbClr val="F2A63C"/>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86190-1AC8-4714-4022-018EFB08123C}"/>
              </a:ext>
            </a:extLst>
          </p:cNvPr>
          <p:cNvSpPr>
            <a:spLocks noGrp="1"/>
          </p:cNvSpPr>
          <p:nvPr>
            <p:ph type="title"/>
          </p:nvPr>
        </p:nvSpPr>
        <p:spPr/>
        <p:txBody>
          <a:bodyPr>
            <a:normAutofit/>
          </a:bodyPr>
          <a:lstStyle/>
          <a:p>
            <a:r>
              <a:rPr lang="en-US" sz="3200" dirty="0">
                <a:latin typeface="Tahoma" panose="020B0604030504040204" pitchFamily="34" charset="0"/>
                <a:ea typeface="Tahoma" panose="020B0604030504040204" pitchFamily="34" charset="0"/>
                <a:cs typeface="Tahoma" panose="020B0604030504040204" pitchFamily="34" charset="0"/>
              </a:rPr>
              <a:t>Requesting Accommodations</a:t>
            </a:r>
          </a:p>
        </p:txBody>
      </p:sp>
      <p:sp>
        <p:nvSpPr>
          <p:cNvPr id="3" name="Text Placeholder 2">
            <a:extLst>
              <a:ext uri="{FF2B5EF4-FFF2-40B4-BE49-F238E27FC236}">
                <a16:creationId xmlns:a16="http://schemas.microsoft.com/office/drawing/2014/main" id="{9E4F3EB4-E738-0547-FADA-5CFE07D15ECA}"/>
              </a:ext>
            </a:extLst>
          </p:cNvPr>
          <p:cNvSpPr>
            <a:spLocks noGrp="1"/>
          </p:cNvSpPr>
          <p:nvPr>
            <p:ph type="body" sz="quarter" idx="13"/>
          </p:nvPr>
        </p:nvSpPr>
        <p:spPr>
          <a:xfrm>
            <a:off x="400926" y="1567543"/>
            <a:ext cx="6236638" cy="5029200"/>
          </a:xfrm>
        </p:spPr>
        <p:txBody>
          <a:bodyPr vert="horz" lIns="91440" tIns="45720" rIns="91440" bIns="45720" rtlCol="0" anchor="t">
            <a:normAutofit/>
          </a:bodyPr>
          <a:lstStyle/>
          <a:p>
            <a:r>
              <a:rPr lang="en-US" sz="3000" dirty="0">
                <a:latin typeface="Tahoma" panose="020B0604030504040204" pitchFamily="34" charset="0"/>
                <a:ea typeface="Tahoma" panose="020B0604030504040204" pitchFamily="34" charset="0"/>
                <a:cs typeface="Tahoma" panose="020B0604030504040204" pitchFamily="34" charset="0"/>
              </a:rPr>
              <a:t>Typically starts with a request from an employee, but best practice is to </a:t>
            </a:r>
            <a:r>
              <a:rPr lang="en-US" sz="3000" b="1" dirty="0">
                <a:latin typeface="Tahoma" panose="020B0604030504040204" pitchFamily="34" charset="0"/>
                <a:ea typeface="Tahoma" panose="020B0604030504040204" pitchFamily="34" charset="0"/>
                <a:cs typeface="Tahoma" panose="020B0604030504040204" pitchFamily="34" charset="0"/>
              </a:rPr>
              <a:t>proactively offer accommodations to all employees </a:t>
            </a:r>
          </a:p>
          <a:p>
            <a:r>
              <a:rPr lang="en-US" sz="3000" b="1" dirty="0">
                <a:latin typeface="Tahoma" panose="020B0604030504040204" pitchFamily="34" charset="0"/>
                <a:ea typeface="Tahoma" panose="020B0604030504040204" pitchFamily="34" charset="0"/>
                <a:cs typeface="Tahoma" panose="020B0604030504040204" pitchFamily="34" charset="0"/>
              </a:rPr>
              <a:t>Individualized inquiry</a:t>
            </a:r>
            <a:r>
              <a:rPr lang="en-US" sz="3000" dirty="0">
                <a:latin typeface="Tahoma" panose="020B0604030504040204" pitchFamily="34" charset="0"/>
                <a:ea typeface="Tahoma" panose="020B0604030504040204" pitchFamily="34" charset="0"/>
                <a:cs typeface="Tahoma" panose="020B0604030504040204" pitchFamily="34" charset="0"/>
              </a:rPr>
              <a:t>, taking into account personal preferences </a:t>
            </a:r>
          </a:p>
          <a:p>
            <a:r>
              <a:rPr lang="en-US" sz="3000" b="1" dirty="0">
                <a:latin typeface="Tahoma" panose="020B0604030504040204" pitchFamily="34" charset="0"/>
                <a:ea typeface="Tahoma" panose="020B0604030504040204" pitchFamily="34" charset="0"/>
                <a:cs typeface="Tahoma" panose="020B0604030504040204" pitchFamily="34" charset="0"/>
              </a:rPr>
              <a:t>Interactive process </a:t>
            </a:r>
            <a:r>
              <a:rPr lang="en-US" sz="3000" dirty="0">
                <a:latin typeface="Tahoma" panose="020B0604030504040204" pitchFamily="34" charset="0"/>
                <a:ea typeface="Tahoma" panose="020B0604030504040204" pitchFamily="34" charset="0"/>
                <a:cs typeface="Tahoma" panose="020B0604030504040204" pitchFamily="34" charset="0"/>
              </a:rPr>
              <a:t>between an employee and employer to find the right solution </a:t>
            </a:r>
          </a:p>
        </p:txBody>
      </p:sp>
      <p:pic>
        <p:nvPicPr>
          <p:cNvPr id="6" name="Picture 5" descr="RespectAbility staff and fellows gathered around a table">
            <a:extLst>
              <a:ext uri="{FF2B5EF4-FFF2-40B4-BE49-F238E27FC236}">
                <a16:creationId xmlns:a16="http://schemas.microsoft.com/office/drawing/2014/main" id="{EAF253C2-5A30-A01D-1CCE-6063905E3A73}"/>
              </a:ext>
            </a:extLst>
          </p:cNvPr>
          <p:cNvPicPr>
            <a:picLocks noChangeAspect="1"/>
          </p:cNvPicPr>
          <p:nvPr/>
        </p:nvPicPr>
        <p:blipFill>
          <a:blip r:embed="rId3"/>
          <a:stretch>
            <a:fillRect/>
          </a:stretch>
        </p:blipFill>
        <p:spPr>
          <a:xfrm>
            <a:off x="6896999" y="1710636"/>
            <a:ext cx="4177701" cy="2804125"/>
          </a:xfrm>
          <a:prstGeom prst="rect">
            <a:avLst/>
          </a:prstGeom>
        </p:spPr>
      </p:pic>
    </p:spTree>
    <p:extLst>
      <p:ext uri="{BB962C8B-B14F-4D97-AF65-F5344CB8AC3E}">
        <p14:creationId xmlns:p14="http://schemas.microsoft.com/office/powerpoint/2010/main" val="8799348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C0EC26-C7B7-41B6-8090-A0F7E75AB6BD}"/>
              </a:ext>
            </a:extLst>
          </p:cNvPr>
          <p:cNvSpPr>
            <a:spLocks noGrp="1"/>
          </p:cNvSpPr>
          <p:nvPr>
            <p:ph type="title"/>
          </p:nvPr>
        </p:nvSpPr>
        <p:spPr>
          <a:xfrm>
            <a:off x="5109882" y="183589"/>
            <a:ext cx="6609230" cy="1325563"/>
          </a:xfrm>
        </p:spPr>
        <p:txBody>
          <a:bodyPr>
            <a:noAutofit/>
          </a:bodyPr>
          <a:lstStyle/>
          <a:p>
            <a:r>
              <a:rPr lang="en-US" sz="3200" b="1" kern="1200" dirty="0">
                <a:effectLst/>
                <a:latin typeface="Tahoma" panose="020B0604030504040204" pitchFamily="34" charset="0"/>
                <a:ea typeface="Tahoma" panose="020B0604030504040204" pitchFamily="34" charset="0"/>
                <a:cs typeface="Tahoma" panose="020B0604030504040204" pitchFamily="34" charset="0"/>
              </a:rPr>
              <a:t>What Are Examples of Accommodations or Supports?</a:t>
            </a:r>
            <a:endParaRPr lang="en-US" sz="32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Placeholder 7" descr="RespectAbility Fellows outside in a parking lot, one of whom has a seeing eye dog">
            <a:extLst>
              <a:ext uri="{FF2B5EF4-FFF2-40B4-BE49-F238E27FC236}">
                <a16:creationId xmlns:a16="http://schemas.microsoft.com/office/drawing/2014/main" id="{DC803BA5-E73D-612D-3C49-68AD1AEEBA9C}"/>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7862" r="7862"/>
          <a:stretch/>
        </p:blipFill>
        <p:spPr>
          <a:prstGeom prst="rect">
            <a:avLst/>
          </a:prstGeom>
        </p:spPr>
      </p:pic>
      <p:sp>
        <p:nvSpPr>
          <p:cNvPr id="9" name="Content Placeholder 8">
            <a:extLst>
              <a:ext uri="{FF2B5EF4-FFF2-40B4-BE49-F238E27FC236}">
                <a16:creationId xmlns:a16="http://schemas.microsoft.com/office/drawing/2014/main" id="{3465C408-75D5-497E-B324-8C119E1F1828}"/>
              </a:ext>
            </a:extLst>
          </p:cNvPr>
          <p:cNvSpPr>
            <a:spLocks noGrp="1"/>
          </p:cNvSpPr>
          <p:nvPr>
            <p:ph type="body" sz="quarter" idx="11"/>
          </p:nvPr>
        </p:nvSpPr>
        <p:spPr>
          <a:xfrm>
            <a:off x="5109882" y="1415023"/>
            <a:ext cx="6243637" cy="5796459"/>
          </a:xfrm>
        </p:spPr>
        <p:txBody>
          <a:bodyPr wrap="square">
            <a:spAutoFit/>
          </a:bodyPr>
          <a:lstStyle/>
          <a:p>
            <a:pPr>
              <a:lnSpc>
                <a:spcPct val="100000"/>
              </a:lnSpc>
            </a:pPr>
            <a:r>
              <a:rPr lang="en-US" sz="280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Flexible working hours </a:t>
            </a:r>
          </a:p>
          <a:p>
            <a:pPr>
              <a:lnSpc>
                <a:spcPct val="100000"/>
              </a:lnSpc>
            </a:pPr>
            <a:r>
              <a:rPr lang="en-US" sz="280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Scheduled or frequent breaks</a:t>
            </a:r>
          </a:p>
          <a:p>
            <a:pPr>
              <a:lnSpc>
                <a:spcPct val="100000"/>
              </a:lnSpc>
            </a:pPr>
            <a:r>
              <a:rPr lang="en-US" sz="280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Captioning or CART</a:t>
            </a:r>
          </a:p>
          <a:p>
            <a:pPr>
              <a:lnSpc>
                <a:spcPct val="100000"/>
              </a:lnSpc>
            </a:pPr>
            <a:r>
              <a:rPr lang="en-US" sz="280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Large-print materials </a:t>
            </a:r>
          </a:p>
          <a:p>
            <a:pPr>
              <a:lnSpc>
                <a:spcPct val="100000"/>
              </a:lnSpc>
            </a:pPr>
            <a:r>
              <a:rPr lang="en-US" sz="280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ASL interpretation</a:t>
            </a:r>
          </a:p>
          <a:p>
            <a:pPr>
              <a:lnSpc>
                <a:spcPct val="100000"/>
              </a:lnSpc>
            </a:pPr>
            <a:r>
              <a:rPr lang="en-US" sz="280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Changes to team communication practices (i.e., using Zoom phone messaging over email)</a:t>
            </a:r>
          </a:p>
          <a:p>
            <a:pPr>
              <a:lnSpc>
                <a:spcPct val="100000"/>
              </a:lnSpc>
            </a:pPr>
            <a:r>
              <a:rPr lang="en-US" sz="280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Assistive technology/software </a:t>
            </a:r>
          </a:p>
          <a:p>
            <a:pPr>
              <a:lnSpc>
                <a:spcPct val="100000"/>
              </a:lnSpc>
            </a:pPr>
            <a:r>
              <a:rPr lang="en-US" sz="280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Durable medical equipment</a:t>
            </a:r>
          </a:p>
          <a:p>
            <a:pPr>
              <a:lnSpc>
                <a:spcPct val="100000"/>
              </a:lnSpc>
            </a:pPr>
            <a:endParaRPr lang="en-US" sz="240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270047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CE03E-B297-86A0-B057-41E715DEBA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E2112B-3951-75CD-0108-CB9E4E70D379}"/>
              </a:ext>
            </a:extLst>
          </p:cNvPr>
          <p:cNvSpPr>
            <a:spLocks noGrp="1"/>
          </p:cNvSpPr>
          <p:nvPr>
            <p:ph type="title"/>
          </p:nvPr>
        </p:nvSpPr>
        <p:spPr>
          <a:xfrm>
            <a:off x="3013980" y="196674"/>
            <a:ext cx="6164037" cy="1325563"/>
          </a:xfrm>
        </p:spPr>
        <p:txBody>
          <a:bodyPr>
            <a:noAutofit/>
          </a:bodyPr>
          <a:lstStyle/>
          <a:p>
            <a:r>
              <a:rPr lang="en-US" sz="3200" dirty="0">
                <a:latin typeface="Tahoma" panose="020B0604030504040204" pitchFamily="34" charset="0"/>
                <a:ea typeface="Tahoma" panose="020B0604030504040204" pitchFamily="34" charset="0"/>
                <a:cs typeface="Tahoma" panose="020B0604030504040204" pitchFamily="34" charset="0"/>
              </a:rPr>
              <a:t>Sample Accommodations Employees Should Know About</a:t>
            </a:r>
          </a:p>
        </p:txBody>
      </p:sp>
      <p:sp>
        <p:nvSpPr>
          <p:cNvPr id="3" name="Text Placeholder 2">
            <a:extLst>
              <a:ext uri="{FF2B5EF4-FFF2-40B4-BE49-F238E27FC236}">
                <a16:creationId xmlns:a16="http://schemas.microsoft.com/office/drawing/2014/main" id="{2232B30B-BC2E-C958-8A3D-6BA330A04C3B}"/>
              </a:ext>
            </a:extLst>
          </p:cNvPr>
          <p:cNvSpPr>
            <a:spLocks noGrp="1"/>
          </p:cNvSpPr>
          <p:nvPr>
            <p:ph type="body" sz="quarter" idx="13"/>
          </p:nvPr>
        </p:nvSpPr>
        <p:spPr/>
        <p:txBody>
          <a:bodyPr>
            <a:normAutofit fontScale="92500" lnSpcReduction="20000"/>
          </a:body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Flexible scheduling </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Work optimally during hours of increased attentiveness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Modified break schedule</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Mental rest to refocus/reorient</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Rest area/private space</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Space to rest, take medication or perform daily health activities</a:t>
            </a:r>
          </a:p>
          <a:p>
            <a:pPr marL="342900" marR="0" lvl="0" indent="-342900" fontAlgn="base">
              <a:spcBef>
                <a:spcPts val="0"/>
              </a:spcBef>
              <a:spcAft>
                <a:spcPts val="0"/>
              </a:spcAft>
              <a:buSzPct val="100000"/>
              <a:buFont typeface="Symbol" panose="05050102010706020507" pitchFamily="18" charset="2"/>
              <a:buChar char=""/>
              <a:tabLst>
                <a:tab pos="457200" algn="l"/>
              </a:tabLst>
            </a:pPr>
            <a:r>
              <a:rPr lang="en-US" sz="3000" dirty="0">
                <a:solidFill>
                  <a:schemeClr val="tx1"/>
                </a:solidFill>
                <a:effectLst/>
                <a:latin typeface="Tahoma" panose="020B0604030504040204" pitchFamily="34" charset="0"/>
                <a:ea typeface="Tahoma" panose="020B0604030504040204" pitchFamily="34" charset="0"/>
                <a:cs typeface="Tahoma" panose="020B0604030504040204" pitchFamily="34" charset="0"/>
              </a:rPr>
              <a:t>Give clear, objective, and timely feedback </a:t>
            </a:r>
          </a:p>
          <a:p>
            <a:pPr marL="342900" marR="0" lvl="0" indent="-342900" fontAlgn="base">
              <a:spcBef>
                <a:spcPts val="0"/>
              </a:spcBef>
              <a:spcAft>
                <a:spcPts val="0"/>
              </a:spcAft>
              <a:buSzPct val="100000"/>
              <a:buFont typeface="Symbol" panose="05050102010706020507" pitchFamily="18" charset="2"/>
              <a:buChar char=""/>
              <a:tabLst>
                <a:tab pos="338138" algn="l"/>
              </a:tabLst>
            </a:pPr>
            <a:r>
              <a:rPr lang="en-US" sz="3000" dirty="0">
                <a:solidFill>
                  <a:schemeClr val="tx1"/>
                </a:solidFill>
                <a:effectLst/>
                <a:latin typeface="Tahoma" panose="020B0604030504040204" pitchFamily="34" charset="0"/>
                <a:ea typeface="Tahoma" panose="020B0604030504040204" pitchFamily="34" charset="0"/>
                <a:cs typeface="Tahoma" panose="020B0604030504040204" pitchFamily="34" charset="0"/>
              </a:rPr>
              <a:t>Use assistive technologies such as closed captioning (</a:t>
            </a:r>
            <a:r>
              <a:rPr lang="en-US" sz="3000" dirty="0">
                <a:solidFill>
                  <a:schemeClr val="tx1"/>
                </a:solidFill>
                <a:effectLst/>
                <a:latin typeface="Tahoma" panose="020B0604030504040204" pitchFamily="34" charset="0"/>
                <a:ea typeface="Tahoma" panose="020B0604030504040204" pitchFamily="34" charset="0"/>
                <a:cs typeface="Tahoma" panose="020B0604030504040204" pitchFamily="34" charset="0"/>
                <a:hlinkClick r:id="rId3"/>
              </a:rPr>
              <a:t>zoom automatic captions</a:t>
            </a:r>
            <a:r>
              <a:rPr lang="en-US" sz="3000"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p>
            <a:pPr>
              <a:lnSpc>
                <a:spcPct val="100000"/>
              </a:lnSpc>
              <a:spcBef>
                <a:spcPts val="500"/>
              </a:spcBef>
              <a:buFont typeface="Arial" panose="020B0604020202020204" pitchFamily="34" charset="0"/>
              <a:buChar char="•"/>
              <a:defRP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4B619A60-4497-398D-A12A-CBF66DDFCABE}"/>
              </a:ext>
            </a:extLst>
          </p:cNvPr>
          <p:cNvSpPr txBox="1"/>
          <p:nvPr/>
        </p:nvSpPr>
        <p:spPr>
          <a:xfrm>
            <a:off x="1018381" y="5707219"/>
            <a:ext cx="1070392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Universal design – these accommodations would benefit everybody</a:t>
            </a:r>
            <a:endPar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877744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E30FF-51A1-7B50-BA2F-A3D55F6127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069322-AA5F-C5A1-CD59-C5DECA568C13}"/>
              </a:ext>
            </a:extLst>
          </p:cNvPr>
          <p:cNvSpPr>
            <a:spLocks noGrp="1"/>
          </p:cNvSpPr>
          <p:nvPr>
            <p:ph type="title"/>
          </p:nvPr>
        </p:nvSpPr>
        <p:spPr/>
        <p:txBody>
          <a:bodyPr>
            <a:normAutofit/>
          </a:bodyPr>
          <a:lstStyle/>
          <a:p>
            <a:r>
              <a:rPr lang="en-US" sz="3200" b="1" dirty="0">
                <a:solidFill>
                  <a:srgbClr val="201F1E"/>
                </a:solidFill>
                <a:effectLst/>
                <a:latin typeface="Tahoma" panose="020B0604030504040204" pitchFamily="34" charset="0"/>
                <a:ea typeface="Tahoma" panose="020B0604030504040204" pitchFamily="34" charset="0"/>
                <a:cs typeface="Tahoma" panose="020B0604030504040204" pitchFamily="34" charset="0"/>
              </a:rPr>
              <a:t>Provide Reasonable Accommodations</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3" name="Text Placeholder 2">
            <a:extLst>
              <a:ext uri="{FF2B5EF4-FFF2-40B4-BE49-F238E27FC236}">
                <a16:creationId xmlns:a16="http://schemas.microsoft.com/office/drawing/2014/main" id="{39B59FB3-C55D-325D-B298-C6727DB5CAFB}"/>
              </a:ext>
            </a:extLst>
          </p:cNvPr>
          <p:cNvSpPr>
            <a:spLocks noGrp="1"/>
          </p:cNvSpPr>
          <p:nvPr>
            <p:ph type="body" sz="quarter" idx="13"/>
          </p:nvPr>
        </p:nvSpPr>
        <p:spPr>
          <a:xfrm>
            <a:off x="511770" y="1595401"/>
            <a:ext cx="11168460" cy="5180956"/>
          </a:xfrm>
        </p:spPr>
        <p:txBody>
          <a:bodyPr>
            <a:normAutofit fontScale="92500" lnSpcReduction="10000"/>
          </a:bodyPr>
          <a:lstStyle/>
          <a:p>
            <a:pPr eaLnBrk="0" fontAlgn="base" hangingPunct="0">
              <a:lnSpc>
                <a:spcPct val="100000"/>
              </a:lnSpc>
              <a:spcBef>
                <a:spcPts val="24"/>
              </a:spcBef>
              <a:spcAft>
                <a:spcPts val="600"/>
              </a:spcAft>
            </a:pPr>
            <a:r>
              <a:rPr lang="en-US" sz="3000" b="0" i="0" dirty="0">
                <a:solidFill>
                  <a:srgbClr val="1B1B1B"/>
                </a:solidFill>
                <a:effectLst/>
                <a:latin typeface="Tahoma" panose="020B0604030504040204" pitchFamily="34" charset="0"/>
                <a:ea typeface="Tahoma" panose="020B0604030504040204" pitchFamily="34" charset="0"/>
                <a:cs typeface="Tahoma" panose="020B0604030504040204" pitchFamily="34" charset="0"/>
              </a:rPr>
              <a:t>Accommodations or </a:t>
            </a:r>
            <a:r>
              <a:rPr lang="en-US" sz="30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“productivity enhancers” will help employers </a:t>
            </a:r>
            <a:r>
              <a:rPr lang="en-US" sz="3000" dirty="0">
                <a:solidFill>
                  <a:schemeClr val="tx1"/>
                </a:solidFill>
                <a:effectLst/>
                <a:latin typeface="Tahoma" panose="020B0604030504040204" pitchFamily="34" charset="0"/>
                <a:ea typeface="Tahoma" panose="020B0604030504040204" pitchFamily="34" charset="0"/>
                <a:cs typeface="Tahoma" panose="020B0604030504040204" pitchFamily="34" charset="0"/>
              </a:rPr>
              <a:t>unlock the potential of their employees </a:t>
            </a:r>
            <a:endParaRPr lang="en-US" sz="3000" dirty="0">
              <a:solidFill>
                <a:srgbClr val="212121"/>
              </a:solidFill>
              <a:latin typeface="Tahoma" panose="020B0604030504040204" pitchFamily="34" charset="0"/>
              <a:ea typeface="Tahoma" panose="020B0604030504040204" pitchFamily="34" charset="0"/>
              <a:cs typeface="Tahoma" panose="020B0604030504040204" pitchFamily="34" charset="0"/>
            </a:endParaRPr>
          </a:p>
          <a:p>
            <a:pPr eaLnBrk="0" fontAlgn="base" hangingPunct="0">
              <a:lnSpc>
                <a:spcPct val="100000"/>
              </a:lnSpc>
              <a:spcBef>
                <a:spcPts val="24"/>
              </a:spcBef>
              <a:spcAft>
                <a:spcPts val="600"/>
              </a:spcAft>
            </a:pPr>
            <a:r>
              <a:rPr lang="en-US" sz="3000" dirty="0">
                <a:solidFill>
                  <a:srgbClr val="212121"/>
                </a:solidFill>
                <a:latin typeface="Tahoma" panose="020B0604030504040204" pitchFamily="34" charset="0"/>
                <a:ea typeface="Tahoma" panose="020B0604030504040204" pitchFamily="34" charset="0"/>
                <a:cs typeface="Tahoma" panose="020B0604030504040204" pitchFamily="34" charset="0"/>
              </a:rPr>
              <a:t>E</a:t>
            </a:r>
            <a:r>
              <a:rPr lang="en-US" sz="3000" b="0" i="0" dirty="0">
                <a:solidFill>
                  <a:srgbClr val="212121"/>
                </a:solidFill>
                <a:effectLst/>
                <a:latin typeface="Tahoma" panose="020B0604030504040204" pitchFamily="34" charset="0"/>
                <a:ea typeface="Tahoma" panose="020B0604030504040204" pitchFamily="34" charset="0"/>
                <a:cs typeface="Tahoma" panose="020B0604030504040204" pitchFamily="34" charset="0"/>
              </a:rPr>
              <a:t>nsure equal opportunity in the application process</a:t>
            </a:r>
          </a:p>
          <a:p>
            <a:pPr eaLnBrk="0" fontAlgn="base" hangingPunct="0">
              <a:lnSpc>
                <a:spcPct val="100000"/>
              </a:lnSpc>
              <a:spcBef>
                <a:spcPts val="24"/>
              </a:spcBef>
              <a:spcAft>
                <a:spcPts val="600"/>
              </a:spcAft>
            </a:pPr>
            <a:r>
              <a:rPr lang="en-US" sz="3000" dirty="0">
                <a:solidFill>
                  <a:srgbClr val="212121"/>
                </a:solidFill>
                <a:latin typeface="Tahoma" panose="020B0604030504040204" pitchFamily="34" charset="0"/>
                <a:ea typeface="Tahoma" panose="020B0604030504040204" pitchFamily="34" charset="0"/>
                <a:cs typeface="Tahoma" panose="020B0604030504040204" pitchFamily="34" charset="0"/>
              </a:rPr>
              <a:t>E</a:t>
            </a:r>
            <a:r>
              <a:rPr lang="en-US" sz="3000" b="0" i="0" dirty="0">
                <a:solidFill>
                  <a:srgbClr val="212121"/>
                </a:solidFill>
                <a:effectLst/>
                <a:latin typeface="Tahoma" panose="020B0604030504040204" pitchFamily="34" charset="0"/>
                <a:ea typeface="Tahoma" panose="020B0604030504040204" pitchFamily="34" charset="0"/>
                <a:cs typeface="Tahoma" panose="020B0604030504040204" pitchFamily="34" charset="0"/>
              </a:rPr>
              <a:t>nable a qualified individual with a disability to perform the essential functions of a job</a:t>
            </a:r>
          </a:p>
          <a:p>
            <a:pPr eaLnBrk="0" fontAlgn="base" hangingPunct="0">
              <a:lnSpc>
                <a:spcPct val="100000"/>
              </a:lnSpc>
              <a:spcBef>
                <a:spcPts val="24"/>
              </a:spcBef>
              <a:spcAft>
                <a:spcPts val="600"/>
              </a:spcAft>
            </a:pPr>
            <a:r>
              <a:rPr lang="en-US" sz="3000" dirty="0">
                <a:solidFill>
                  <a:srgbClr val="212121"/>
                </a:solidFill>
                <a:latin typeface="Tahoma" panose="020B0604030504040204" pitchFamily="34" charset="0"/>
                <a:ea typeface="Tahoma" panose="020B0604030504040204" pitchFamily="34" charset="0"/>
                <a:cs typeface="Tahoma" panose="020B0604030504040204" pitchFamily="34" charset="0"/>
              </a:rPr>
              <a:t>M</a:t>
            </a:r>
            <a:r>
              <a:rPr lang="en-US" sz="3000" b="0" i="0" dirty="0">
                <a:solidFill>
                  <a:srgbClr val="212121"/>
                </a:solidFill>
                <a:effectLst/>
                <a:latin typeface="Tahoma" panose="020B0604030504040204" pitchFamily="34" charset="0"/>
                <a:ea typeface="Tahoma" panose="020B0604030504040204" pitchFamily="34" charset="0"/>
                <a:cs typeface="Tahoma" panose="020B0604030504040204" pitchFamily="34" charset="0"/>
              </a:rPr>
              <a:t>ake it possible for an employee with a disability to enjoy equal benefits and privileges of employment</a:t>
            </a:r>
            <a:endParaRPr lang="en-US" sz="3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eaLnBrk="0" fontAlgn="base" hangingPunct="0">
              <a:lnSpc>
                <a:spcPct val="100000"/>
              </a:lnSpc>
              <a:spcBef>
                <a:spcPct val="20000"/>
              </a:spcBef>
              <a:spcAft>
                <a:spcPct val="0"/>
              </a:spcAft>
            </a:pPr>
            <a:r>
              <a:rPr lang="en-US" sz="3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An employer is not required to make an accommodation if it would impose an "undue hardship" on the operation of the employer's business</a:t>
            </a:r>
          </a:p>
          <a:p>
            <a:pPr lvl="1" eaLnBrk="0" fontAlgn="base" hangingPunct="0">
              <a:lnSpc>
                <a:spcPct val="100000"/>
              </a:lnSpc>
              <a:spcBef>
                <a:spcPct val="20000"/>
              </a:spcBef>
              <a:spcAft>
                <a:spcPct val="0"/>
              </a:spcAft>
            </a:pPr>
            <a:r>
              <a:rPr lang="en-US" sz="2600" dirty="0">
                <a:solidFill>
                  <a:srgbClr val="000000"/>
                </a:solidFill>
                <a:latin typeface="Tahoma" panose="020B0604030504040204" pitchFamily="34" charset="0"/>
                <a:ea typeface="Tahoma" panose="020B0604030504040204" pitchFamily="34" charset="0"/>
                <a:cs typeface="Tahoma" panose="020B0604030504040204" pitchFamily="34" charset="0"/>
              </a:rPr>
              <a:t>Consider nature and cost of accommodation with respect to </a:t>
            </a:r>
            <a:r>
              <a:rPr lang="en-US" sz="2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size, resources, nature, and structure of the employer's operation</a:t>
            </a:r>
            <a:endParaRPr lang="en-US" sz="2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US" dirty="0"/>
          </a:p>
        </p:txBody>
      </p:sp>
    </p:spTree>
    <p:extLst>
      <p:ext uri="{BB962C8B-B14F-4D97-AF65-F5344CB8AC3E}">
        <p14:creationId xmlns:p14="http://schemas.microsoft.com/office/powerpoint/2010/main" val="1395162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latin typeface="Tahoma" panose="020B0604030504040204" pitchFamily="34" charset="0"/>
                <a:ea typeface="Tahoma" panose="020B0604030504040204" pitchFamily="34" charset="0"/>
                <a:cs typeface="Tahoma" panose="020B0604030504040204" pitchFamily="34" charset="0"/>
              </a:rPr>
              <a:t>Who We Are</a:t>
            </a:r>
          </a:p>
        </p:txBody>
      </p:sp>
      <p:sp>
        <p:nvSpPr>
          <p:cNvPr id="9" name="TextBox 8"/>
          <p:cNvSpPr txBox="1"/>
          <p:nvPr/>
        </p:nvSpPr>
        <p:spPr>
          <a:xfrm>
            <a:off x="493451" y="1243075"/>
            <a:ext cx="4471741" cy="5207451"/>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ctr">
              <a:lnSpc>
                <a:spcPct val="120000"/>
              </a:lnSpc>
              <a:spcBef>
                <a:spcPts val="0"/>
              </a:spcBef>
              <a:spcAft>
                <a:spcPts val="0"/>
              </a:spcAft>
            </a:pPr>
            <a:r>
              <a:rPr lang="en-US" sz="2800" b="1" dirty="0">
                <a:latin typeface="Tahoma" panose="020B0604030504040204" pitchFamily="34" charset="0"/>
                <a:ea typeface="Tahoma" panose="020B0604030504040204" pitchFamily="34" charset="0"/>
                <a:cs typeface="Tahoma" panose="020B0604030504040204" pitchFamily="34" charset="0"/>
              </a:rPr>
              <a:t>RespectAbility</a:t>
            </a:r>
            <a:r>
              <a:rPr lang="en-US" sz="2800" dirty="0">
                <a:latin typeface="Tahoma" panose="020B0604030504040204" pitchFamily="34" charset="0"/>
                <a:ea typeface="Tahoma" panose="020B0604030504040204" pitchFamily="34" charset="0"/>
                <a:cs typeface="Tahoma" panose="020B0604030504040204" pitchFamily="34" charset="0"/>
              </a:rPr>
              <a:t> is a diverse, disability-led nonprofit. </a:t>
            </a:r>
          </a:p>
          <a:p>
            <a:pPr algn="ctr">
              <a:lnSpc>
                <a:spcPct val="120000"/>
              </a:lnSpc>
              <a:spcBef>
                <a:spcPts val="0"/>
              </a:spcBef>
              <a:spcAft>
                <a:spcPts val="0"/>
              </a:spcAft>
            </a:pPr>
            <a:endParaRPr lang="en-US" sz="2800" dirty="0">
              <a:latin typeface="Tahoma" panose="020B0604030504040204" pitchFamily="34" charset="0"/>
              <a:ea typeface="Tahoma" panose="020B0604030504040204" pitchFamily="34" charset="0"/>
              <a:cs typeface="Tahoma" panose="020B0604030504040204" pitchFamily="34" charset="0"/>
            </a:endParaRPr>
          </a:p>
          <a:p>
            <a:pPr algn="ctr">
              <a:lnSpc>
                <a:spcPct val="120000"/>
              </a:lnSpc>
              <a:spcBef>
                <a:spcPts val="0"/>
              </a:spcBef>
              <a:spcAft>
                <a:spcPts val="0"/>
              </a:spcAft>
            </a:pPr>
            <a:r>
              <a:rPr lang="en-US" sz="2800" dirty="0">
                <a:latin typeface="Tahoma" panose="020B0604030504040204" pitchFamily="34" charset="0"/>
                <a:ea typeface="Tahoma" panose="020B0604030504040204" pitchFamily="34" charset="0"/>
                <a:cs typeface="Tahoma" panose="020B0604030504040204" pitchFamily="34" charset="0"/>
              </a:rPr>
              <a:t>Our mission is to </a:t>
            </a:r>
            <a:r>
              <a:rPr lang="en-US" sz="2800" b="1" dirty="0">
                <a:latin typeface="Tahoma" panose="020B0604030504040204" pitchFamily="34" charset="0"/>
                <a:ea typeface="Tahoma" panose="020B0604030504040204" pitchFamily="34" charset="0"/>
                <a:cs typeface="Tahoma" panose="020B0604030504040204" pitchFamily="34" charset="0"/>
              </a:rPr>
              <a:t>fight stigmas and advance opportunities</a:t>
            </a:r>
            <a:r>
              <a:rPr lang="en-US" sz="2800" dirty="0">
                <a:latin typeface="Tahoma" panose="020B0604030504040204" pitchFamily="34" charset="0"/>
                <a:ea typeface="Tahoma" panose="020B0604030504040204" pitchFamily="34" charset="0"/>
                <a:cs typeface="Tahoma" panose="020B0604030504040204" pitchFamily="34" charset="0"/>
              </a:rPr>
              <a:t> so people with disabilities can </a:t>
            </a:r>
            <a:r>
              <a:rPr lang="en-US" sz="2800" b="1" dirty="0">
                <a:latin typeface="Tahoma" panose="020B0604030504040204" pitchFamily="34" charset="0"/>
                <a:ea typeface="Tahoma" panose="020B0604030504040204" pitchFamily="34" charset="0"/>
                <a:cs typeface="Tahoma" panose="020B0604030504040204" pitchFamily="34" charset="0"/>
              </a:rPr>
              <a:t>fully participate</a:t>
            </a:r>
            <a:r>
              <a:rPr lang="en-US" sz="2800" dirty="0">
                <a:latin typeface="Tahoma" panose="020B0604030504040204" pitchFamily="34" charset="0"/>
                <a:ea typeface="Tahoma" panose="020B0604030504040204" pitchFamily="34" charset="0"/>
                <a:cs typeface="Tahoma" panose="020B0604030504040204" pitchFamily="34" charset="0"/>
              </a:rPr>
              <a:t> in all aspects of community. </a:t>
            </a:r>
          </a:p>
        </p:txBody>
      </p:sp>
      <p:pic>
        <p:nvPicPr>
          <p:cNvPr id="11" name="Picture 11" descr="A group of people, with and without disabilities, behind a table"/>
          <p:cNvPicPr>
            <a:picLocks noChangeAspect="1"/>
          </p:cNvPicPr>
          <p:nvPr/>
        </p:nvPicPr>
        <p:blipFill>
          <a:blip r:embed="rId3"/>
          <a:stretch>
            <a:fillRect/>
          </a:stretch>
        </p:blipFill>
        <p:spPr>
          <a:xfrm>
            <a:off x="5224611" y="1829587"/>
            <a:ext cx="6694311" cy="4034429"/>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3CD67-1D01-884B-8D7C-1FB15472A7CC}"/>
              </a:ext>
            </a:extLst>
          </p:cNvPr>
          <p:cNvSpPr>
            <a:spLocks noGrp="1"/>
          </p:cNvSpPr>
          <p:nvPr>
            <p:ph type="title"/>
          </p:nvPr>
        </p:nvSpPr>
        <p:spPr/>
        <p:txBody>
          <a:bodyPr>
            <a:noAutofit/>
          </a:bodyPr>
          <a:lstStyle/>
          <a:p>
            <a:r>
              <a:rPr lang="en-US" sz="4400" b="0" u="sng" dirty="0">
                <a:latin typeface="Tahoma" panose="020B0604030504040204" pitchFamily="34" charset="0"/>
                <a:ea typeface="Tahoma" panose="020B0604030504040204" pitchFamily="34" charset="0"/>
                <a:cs typeface="Tahoma" panose="020B0604030504040204" pitchFamily="34" charset="0"/>
              </a:rPr>
              <a:t>Share in the Chat</a:t>
            </a:r>
            <a:r>
              <a:rPr lang="en-US" sz="4400" b="0" dirty="0">
                <a:latin typeface="Tahoma" panose="020B0604030504040204" pitchFamily="34" charset="0"/>
                <a:ea typeface="Tahoma" panose="020B0604030504040204" pitchFamily="34" charset="0"/>
                <a:cs typeface="Tahoma" panose="020B0604030504040204" pitchFamily="34" charset="0"/>
              </a:rPr>
              <a:t>: </a:t>
            </a:r>
            <a:br>
              <a:rPr lang="en-US" sz="4400" b="0" dirty="0">
                <a:latin typeface="Tahoma" panose="020B0604030504040204" pitchFamily="34" charset="0"/>
                <a:ea typeface="Tahoma" panose="020B0604030504040204" pitchFamily="34" charset="0"/>
                <a:cs typeface="Tahoma" panose="020B0604030504040204" pitchFamily="34" charset="0"/>
              </a:rPr>
            </a:br>
            <a:r>
              <a:rPr lang="en-US" sz="4400" b="0" dirty="0">
                <a:latin typeface="Tahoma" panose="020B0604030504040204" pitchFamily="34" charset="0"/>
                <a:ea typeface="Tahoma" panose="020B0604030504040204" pitchFamily="34" charset="0"/>
                <a:cs typeface="Tahoma" panose="020B0604030504040204" pitchFamily="34" charset="0"/>
              </a:rPr>
              <a:t>How do employees request </a:t>
            </a:r>
            <a:r>
              <a:rPr lang="en-US" sz="4400" dirty="0">
                <a:latin typeface="Tahoma" panose="020B0604030504040204" pitchFamily="34" charset="0"/>
                <a:ea typeface="Tahoma" panose="020B0604030504040204" pitchFamily="34" charset="0"/>
                <a:cs typeface="Tahoma" panose="020B0604030504040204" pitchFamily="34" charset="0"/>
              </a:rPr>
              <a:t>reasonable accommodations </a:t>
            </a:r>
            <a:r>
              <a:rPr lang="en-US" sz="4400" b="0" dirty="0">
                <a:latin typeface="Tahoma" panose="020B0604030504040204" pitchFamily="34" charset="0"/>
                <a:ea typeface="Tahoma" panose="020B0604030504040204" pitchFamily="34" charset="0"/>
                <a:cs typeface="Tahoma" panose="020B0604030504040204" pitchFamily="34" charset="0"/>
              </a:rPr>
              <a:t>at your workplace?</a:t>
            </a:r>
          </a:p>
        </p:txBody>
      </p:sp>
    </p:spTree>
    <p:extLst>
      <p:ext uri="{BB962C8B-B14F-4D97-AF65-F5344CB8AC3E}">
        <p14:creationId xmlns:p14="http://schemas.microsoft.com/office/powerpoint/2010/main" val="21286303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C70B4-ADF0-B63E-B6A4-A631AF3C77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7E7B73-A64E-AB31-C518-08D7223EE6E1}"/>
              </a:ext>
            </a:extLst>
          </p:cNvPr>
          <p:cNvSpPr>
            <a:spLocks noGrp="1"/>
          </p:cNvSpPr>
          <p:nvPr>
            <p:ph type="title"/>
          </p:nvPr>
        </p:nvSpPr>
        <p:spPr/>
        <p:txBody>
          <a:bodyPr>
            <a:normAutofit/>
          </a:bodyPr>
          <a:lstStyle/>
          <a:p>
            <a:r>
              <a:rPr lang="en-US" sz="4400" dirty="0">
                <a:latin typeface="Tahoma" panose="020B0604030504040204" pitchFamily="34" charset="0"/>
                <a:ea typeface="Tahoma" panose="020B0604030504040204" pitchFamily="34" charset="0"/>
                <a:cs typeface="Tahoma" panose="020B0604030504040204" pitchFamily="34" charset="0"/>
              </a:rPr>
              <a:t>Inclusive and Accessible Marketing Practices</a:t>
            </a:r>
          </a:p>
        </p:txBody>
      </p:sp>
    </p:spTree>
    <p:extLst>
      <p:ext uri="{BB962C8B-B14F-4D97-AF65-F5344CB8AC3E}">
        <p14:creationId xmlns:p14="http://schemas.microsoft.com/office/powerpoint/2010/main" val="33911417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4B727B-21CA-4A29-A231-2ED59301B655}"/>
              </a:ext>
            </a:extLst>
          </p:cNvPr>
          <p:cNvSpPr>
            <a:spLocks noGrp="1"/>
          </p:cNvSpPr>
          <p:nvPr>
            <p:ph type="title"/>
          </p:nvPr>
        </p:nvSpPr>
        <p:spPr/>
        <p:txBody>
          <a:bodyPr>
            <a:normAutofit/>
          </a:bodyPr>
          <a:lstStyle/>
          <a:p>
            <a:r>
              <a:rPr lang="en-US" sz="3200" b="1" dirty="0">
                <a:latin typeface="Tahoma"/>
                <a:ea typeface="Tahoma"/>
                <a:cs typeface="Tahoma"/>
              </a:rPr>
              <a:t>Make </a:t>
            </a:r>
            <a:r>
              <a:rPr lang="en-US" sz="3200" dirty="0">
                <a:latin typeface="Tahoma"/>
                <a:ea typeface="Tahoma"/>
                <a:cs typeface="Tahoma"/>
              </a:rPr>
              <a:t>It Accessible</a:t>
            </a:r>
          </a:p>
        </p:txBody>
      </p:sp>
      <p:sp>
        <p:nvSpPr>
          <p:cNvPr id="5" name="Rectangle 4">
            <a:extLst>
              <a:ext uri="{FF2B5EF4-FFF2-40B4-BE49-F238E27FC236}">
                <a16:creationId xmlns:a16="http://schemas.microsoft.com/office/drawing/2014/main" id="{16B049B6-B72B-47A3-AD44-C8C8B430814C}"/>
              </a:ext>
            </a:extLst>
          </p:cNvPr>
          <p:cNvSpPr/>
          <p:nvPr/>
        </p:nvSpPr>
        <p:spPr>
          <a:xfrm>
            <a:off x="640622" y="1247920"/>
            <a:ext cx="10910756" cy="5386090"/>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If something is accessible, your target audience can:</a:t>
            </a:r>
          </a:p>
          <a:p>
            <a:pPr marL="800100" lvl="1" indent="-342900">
              <a:buFont typeface="Arial" panose="020B0604020202020204" pitchFamily="34" charset="0"/>
              <a:buChar char="•"/>
              <a:defRPr/>
            </a:pPr>
            <a:r>
              <a:rPr lang="en-US" sz="2800" b="1">
                <a:solidFill>
                  <a:prstClr val="black"/>
                </a:solidFill>
                <a:latin typeface="Tahoma" panose="020B0604030504040204" pitchFamily="34" charset="0"/>
                <a:ea typeface="Tahoma" panose="020B0604030504040204" pitchFamily="34" charset="0"/>
                <a:cs typeface="Tahoma" panose="020B0604030504040204" pitchFamily="34" charset="0"/>
              </a:rPr>
              <a:t>Participate </a:t>
            </a:r>
          </a:p>
          <a:p>
            <a:pPr marL="800100" lvl="1" indent="-342900">
              <a:buFont typeface="Arial" panose="020B0604020202020204" pitchFamily="34" charset="0"/>
              <a:buChar char="•"/>
              <a:defRPr/>
            </a:pPr>
            <a:r>
              <a:rPr lang="en-US" sz="2800" b="1">
                <a:solidFill>
                  <a:prstClr val="black"/>
                </a:solidFill>
                <a:latin typeface="Tahoma" panose="020B0604030504040204" pitchFamily="34" charset="0"/>
                <a:ea typeface="Tahoma" panose="020B0604030504040204" pitchFamily="34" charset="0"/>
                <a:cs typeface="Tahoma" panose="020B0604030504040204" pitchFamily="34" charset="0"/>
              </a:rPr>
              <a:t>Understand </a:t>
            </a:r>
          </a:p>
          <a:p>
            <a:pPr marL="800100" lvl="1" indent="-342900">
              <a:buFont typeface="Arial" panose="020B0604020202020204" pitchFamily="34" charset="0"/>
              <a:buChar char="•"/>
              <a:defRPr/>
            </a:pP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Engage or take action</a:t>
            </a:r>
          </a:p>
          <a:p>
            <a:pPr lvl="1">
              <a:defRPr/>
            </a:pPr>
            <a:endParaRPr kumimoji="0" lang="en-US" sz="3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Common types of access needs</a:t>
            </a:r>
          </a:p>
          <a:p>
            <a:pPr marL="800100" lvl="1" indent="-342900">
              <a:buFont typeface="Arial" panose="020B0604020202020204" pitchFamily="34" charset="0"/>
              <a:buChar char="•"/>
              <a:defRPr/>
            </a:pPr>
            <a:r>
              <a:rPr lang="en-US" sz="2800">
                <a:solidFill>
                  <a:prstClr val="black"/>
                </a:solidFill>
                <a:latin typeface="Tahoma" panose="020B0604030504040204" pitchFamily="34" charset="0"/>
                <a:ea typeface="Tahoma" panose="020B0604030504040204" pitchFamily="34" charset="0"/>
                <a:cs typeface="Tahoma" panose="020B0604030504040204" pitchFamily="34" charset="0"/>
              </a:rPr>
              <a:t>Physical/mobility access</a:t>
            </a:r>
          </a:p>
          <a:p>
            <a:pPr marL="800100" lvl="1" indent="-342900">
              <a:buFont typeface="Arial" panose="020B0604020202020204" pitchFamily="34" charset="0"/>
              <a:buChar char="•"/>
              <a:defRPr/>
            </a:pPr>
            <a:r>
              <a:rPr kumimoji="0" lang="en-US" sz="2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Sensory access (auditory, visual, olfactory, and environmental stimulation) </a:t>
            </a:r>
          </a:p>
          <a:p>
            <a:pPr marL="800100" lvl="1" indent="-342900">
              <a:buFont typeface="Arial" panose="020B0604020202020204" pitchFamily="34" charset="0"/>
              <a:buChar char="•"/>
              <a:defRPr/>
            </a:pPr>
            <a:r>
              <a:rPr lang="en-US" sz="2800">
                <a:solidFill>
                  <a:prstClr val="black"/>
                </a:solidFill>
                <a:latin typeface="Tahoma" panose="020B0604030504040204" pitchFamily="34" charset="0"/>
                <a:ea typeface="Tahoma" panose="020B0604030504040204" pitchFamily="34" charset="0"/>
                <a:cs typeface="Tahoma" panose="020B0604030504040204" pitchFamily="34" charset="0"/>
              </a:rPr>
              <a:t>Cognitive access </a:t>
            </a:r>
          </a:p>
          <a:p>
            <a:pPr marL="800100" lvl="1" indent="-342900">
              <a:buFont typeface="Arial" panose="020B0604020202020204" pitchFamily="34" charset="0"/>
              <a:buChar char="•"/>
              <a:defRPr/>
            </a:pPr>
            <a:r>
              <a:rPr kumimoji="0" lang="en-US" sz="2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Communication access</a:t>
            </a:r>
            <a:r>
              <a:rPr lang="en-US" sz="2800">
                <a:solidFill>
                  <a:prstClr val="black"/>
                </a:solidFill>
                <a:latin typeface="Tahoma" panose="020B0604030504040204" pitchFamily="34" charset="0"/>
                <a:ea typeface="Tahoma" panose="020B0604030504040204" pitchFamily="34" charset="0"/>
                <a:cs typeface="Tahoma" panose="020B0604030504040204" pitchFamily="34" charset="0"/>
              </a:rPr>
              <a:t>, including language considerations </a:t>
            </a:r>
            <a:endParaRPr kumimoji="0" lang="en-US" sz="2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8187501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7B5F6-B880-55B8-3896-CFDA51CAE9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576F93-B933-3608-2DF0-8AAB4D30B899}"/>
              </a:ext>
            </a:extLst>
          </p:cNvPr>
          <p:cNvSpPr>
            <a:spLocks noGrp="1"/>
          </p:cNvSpPr>
          <p:nvPr>
            <p:ph type="title"/>
          </p:nvPr>
        </p:nvSpPr>
        <p:spPr/>
        <p:txBody>
          <a:bodyPr>
            <a:normAutofit/>
          </a:bodyPr>
          <a:lstStyle/>
          <a:p>
            <a:r>
              <a:rPr lang="en-US" sz="3200" b="1" dirty="0">
                <a:latin typeface="Tahoma" panose="020B0604030504040204" pitchFamily="34" charset="0"/>
                <a:ea typeface="Tahoma" panose="020B0604030504040204" pitchFamily="34" charset="0"/>
                <a:cs typeface="Tahoma" panose="020B0604030504040204" pitchFamily="34" charset="0"/>
              </a:rPr>
              <a:t>Website Accessibility</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3" name="Text Placeholder 2">
            <a:extLst>
              <a:ext uri="{FF2B5EF4-FFF2-40B4-BE49-F238E27FC236}">
                <a16:creationId xmlns:a16="http://schemas.microsoft.com/office/drawing/2014/main" id="{F20E3846-8AF3-8320-EBDF-EE32F3F088B3}"/>
              </a:ext>
            </a:extLst>
          </p:cNvPr>
          <p:cNvSpPr>
            <a:spLocks noGrp="1"/>
          </p:cNvSpPr>
          <p:nvPr>
            <p:ph type="body" sz="quarter" idx="13"/>
          </p:nvPr>
        </p:nvSpPr>
        <p:spPr>
          <a:xfrm>
            <a:off x="498266" y="1601972"/>
            <a:ext cx="10155237" cy="4560873"/>
          </a:xfrm>
        </p:spPr>
        <p:txBody>
          <a:bodyPr>
            <a:normAutofit fontScale="92500" lnSpcReduction="10000"/>
          </a:bodyPr>
          <a:lstStyle/>
          <a:p>
            <a:pPr marL="457200" marR="0" lvl="0" indent="-342900" algn="l" defTabSz="914400" rtl="0" eaLnBrk="1" fontAlgn="auto" latinLnBrk="0" hangingPunct="1">
              <a:lnSpc>
                <a:spcPct val="90000"/>
              </a:lnSpc>
              <a:spcBef>
                <a:spcPts val="1000"/>
              </a:spcBef>
              <a:spcAft>
                <a:spcPts val="0"/>
              </a:spcAft>
              <a:buClr>
                <a:srgbClr val="4D4D4D"/>
              </a:buClr>
              <a:buSzPts val="1800"/>
              <a:buFont typeface="Arial"/>
              <a:buChar char="•"/>
              <a:tabLst/>
              <a:defRPr/>
            </a:pPr>
            <a:r>
              <a:rPr kumimoji="0" lang="en-US" sz="3500" b="0"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Times New Roman"/>
              </a:rPr>
              <a:t>Screen readers </a:t>
            </a:r>
          </a:p>
          <a:p>
            <a:pPr marL="914400" marR="0" lvl="1" indent="-342900" algn="l" defTabSz="914400" rtl="0" eaLnBrk="1" fontAlgn="auto" latinLnBrk="0" hangingPunct="1">
              <a:lnSpc>
                <a:spcPct val="90000"/>
              </a:lnSpc>
              <a:spcBef>
                <a:spcPts val="500"/>
              </a:spcBef>
              <a:spcAft>
                <a:spcPts val="0"/>
              </a:spcAft>
              <a:buClr>
                <a:srgbClr val="4D4D4D"/>
              </a:buClr>
              <a:buSzPts val="1800"/>
              <a:buFont typeface="Arial"/>
              <a:buChar char="•"/>
              <a:tabLst/>
              <a:defRPr/>
            </a:pPr>
            <a:r>
              <a:rPr kumimoji="0" lang="en-US" sz="3500" b="0"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Times New Roman"/>
              </a:rPr>
              <a:t>Alt text</a:t>
            </a:r>
          </a:p>
          <a:p>
            <a:pPr marL="914400" marR="0" lvl="1" indent="-342900" algn="l" defTabSz="914400" rtl="0" eaLnBrk="1" fontAlgn="auto" latinLnBrk="0" hangingPunct="1">
              <a:lnSpc>
                <a:spcPct val="90000"/>
              </a:lnSpc>
              <a:spcBef>
                <a:spcPts val="500"/>
              </a:spcBef>
              <a:spcAft>
                <a:spcPts val="0"/>
              </a:spcAft>
              <a:buClr>
                <a:srgbClr val="4D4D4D"/>
              </a:buClr>
              <a:buSzPts val="1800"/>
              <a:buFont typeface="Arial"/>
              <a:buChar char="•"/>
              <a:tabLst/>
              <a:defRPr/>
            </a:pPr>
            <a:r>
              <a:rPr kumimoji="0" lang="en-US" sz="3500" b="0"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Times New Roman"/>
              </a:rPr>
              <a:t>Forms and buttons</a:t>
            </a:r>
          </a:p>
          <a:p>
            <a:pPr marL="914400" marR="0" lvl="1" indent="-342900" algn="l" defTabSz="914400" rtl="0" eaLnBrk="1" fontAlgn="auto" latinLnBrk="0" hangingPunct="1">
              <a:lnSpc>
                <a:spcPct val="90000"/>
              </a:lnSpc>
              <a:spcBef>
                <a:spcPts val="500"/>
              </a:spcBef>
              <a:spcAft>
                <a:spcPts val="0"/>
              </a:spcAft>
              <a:buClr>
                <a:srgbClr val="4D4D4D"/>
              </a:buClr>
              <a:buSzPts val="1800"/>
              <a:buFont typeface="Arial"/>
              <a:buChar char="•"/>
              <a:tabLst/>
              <a:defRPr/>
            </a:pPr>
            <a:endParaRPr kumimoji="0" lang="en-US" sz="3500" b="0"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Times New Roman"/>
            </a:endParaRPr>
          </a:p>
          <a:p>
            <a:pPr marL="457200" marR="0" lvl="0" indent="-342900" algn="l" defTabSz="914400" rtl="0" eaLnBrk="1" fontAlgn="auto" latinLnBrk="0" hangingPunct="1">
              <a:lnSpc>
                <a:spcPct val="90000"/>
              </a:lnSpc>
              <a:spcBef>
                <a:spcPts val="1000"/>
              </a:spcBef>
              <a:spcAft>
                <a:spcPts val="0"/>
              </a:spcAft>
              <a:buClr>
                <a:srgbClr val="4D4D4D"/>
              </a:buClr>
              <a:buSzPts val="1800"/>
              <a:buFont typeface="Arial"/>
              <a:buChar char="•"/>
              <a:tabLst/>
              <a:defRPr/>
            </a:pPr>
            <a:r>
              <a:rPr kumimoji="0" lang="en-US" sz="3500" b="0"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Times New Roman"/>
              </a:rPr>
              <a:t>Captions on videos</a:t>
            </a:r>
          </a:p>
          <a:p>
            <a:pPr marL="914400" marR="0" lvl="1" indent="-342900" algn="l" defTabSz="914400" rtl="0" eaLnBrk="1" fontAlgn="auto" latinLnBrk="0" hangingPunct="1">
              <a:lnSpc>
                <a:spcPct val="90000"/>
              </a:lnSpc>
              <a:spcBef>
                <a:spcPts val="500"/>
              </a:spcBef>
              <a:spcAft>
                <a:spcPts val="0"/>
              </a:spcAft>
              <a:buClr>
                <a:srgbClr val="4D4D4D"/>
              </a:buClr>
              <a:buSzPts val="1800"/>
              <a:buFont typeface="Arial"/>
              <a:buChar char="•"/>
              <a:tabLst/>
              <a:defRPr/>
            </a:pPr>
            <a:r>
              <a:rPr kumimoji="0" lang="en-US" sz="3500" b="0"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Times New Roman"/>
              </a:rPr>
              <a:t>Subtitles only reflect what is being spoken.</a:t>
            </a:r>
          </a:p>
          <a:p>
            <a:pPr marL="914400" marR="0" lvl="1" indent="-342900" algn="l" defTabSz="914400" rtl="0" eaLnBrk="1" fontAlgn="auto" latinLnBrk="0" hangingPunct="1">
              <a:lnSpc>
                <a:spcPct val="90000"/>
              </a:lnSpc>
              <a:spcBef>
                <a:spcPts val="500"/>
              </a:spcBef>
              <a:spcAft>
                <a:spcPts val="0"/>
              </a:spcAft>
              <a:buClr>
                <a:srgbClr val="4D4D4D"/>
              </a:buClr>
              <a:buSzPts val="1800"/>
              <a:buFont typeface="Arial"/>
              <a:buChar char="•"/>
              <a:tabLst/>
              <a:defRPr/>
            </a:pPr>
            <a:r>
              <a:rPr kumimoji="0" lang="en-US" sz="3500" b="0"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Times New Roman"/>
              </a:rPr>
              <a:t>Captions go a step further by also including non-spoken information including [laughter], [applause] and [music], as well as environmental sounds.</a:t>
            </a:r>
          </a:p>
          <a:p>
            <a:pPr marL="914400" marR="0" lvl="1" indent="-342900" algn="l" defTabSz="914400" rtl="0" eaLnBrk="1" fontAlgn="auto" latinLnBrk="0" hangingPunct="1">
              <a:lnSpc>
                <a:spcPct val="90000"/>
              </a:lnSpc>
              <a:spcBef>
                <a:spcPts val="500"/>
              </a:spcBef>
              <a:spcAft>
                <a:spcPts val="0"/>
              </a:spcAft>
              <a:buClr>
                <a:srgbClr val="4D4D4D"/>
              </a:buClr>
              <a:buSzPts val="1800"/>
              <a:buFont typeface="Arial"/>
              <a:buChar char="•"/>
              <a:tabLst/>
              <a:defRPr/>
            </a:pPr>
            <a:endParaRPr kumimoji="0" lang="en-US" sz="350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Times New Roman"/>
            </a:endParaRPr>
          </a:p>
          <a:p>
            <a:endParaRPr lang="en-US" dirty="0"/>
          </a:p>
        </p:txBody>
      </p:sp>
      <p:pic>
        <p:nvPicPr>
          <p:cNvPr id="4" name="Picture 3" descr="Two young people, one of whom is in a wheelchair, using a computer">
            <a:extLst>
              <a:ext uri="{FF2B5EF4-FFF2-40B4-BE49-F238E27FC236}">
                <a16:creationId xmlns:a16="http://schemas.microsoft.com/office/drawing/2014/main" id="{B37DB75D-3E04-2580-6584-D181700AA60A}"/>
              </a:ext>
            </a:extLst>
          </p:cNvPr>
          <p:cNvPicPr>
            <a:picLocks noChangeAspect="1"/>
          </p:cNvPicPr>
          <p:nvPr/>
        </p:nvPicPr>
        <p:blipFill rotWithShape="1">
          <a:blip r:embed="rId2"/>
          <a:srcRect t="6929" b="18281"/>
          <a:stretch/>
        </p:blipFill>
        <p:spPr>
          <a:xfrm>
            <a:off x="5871258" y="1240167"/>
            <a:ext cx="5030524" cy="2389914"/>
          </a:xfrm>
          <a:prstGeom prst="rect">
            <a:avLst/>
          </a:prstGeom>
        </p:spPr>
      </p:pic>
    </p:spTree>
    <p:extLst>
      <p:ext uri="{BB962C8B-B14F-4D97-AF65-F5344CB8AC3E}">
        <p14:creationId xmlns:p14="http://schemas.microsoft.com/office/powerpoint/2010/main" val="19650529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AA12B-393F-5768-2640-FB6B14467F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2A9C7F-6451-0600-30FF-B28413AF9EAB}"/>
              </a:ext>
            </a:extLst>
          </p:cNvPr>
          <p:cNvSpPr>
            <a:spLocks noGrp="1"/>
          </p:cNvSpPr>
          <p:nvPr>
            <p:ph type="title"/>
          </p:nvPr>
        </p:nvSpPr>
        <p:spPr/>
        <p:txBody>
          <a:bodyPr>
            <a:normAutofit/>
          </a:bodyPr>
          <a:lstStyle/>
          <a:p>
            <a:r>
              <a:rPr kumimoji="0" lang="en-US" sz="32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Calibri"/>
              </a:rPr>
              <a:t>Language Matters!</a:t>
            </a:r>
            <a:endParaRPr lang="en-US" sz="32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Two people gathered together at RespectAbility's 10th anniversary celebration">
            <a:extLst>
              <a:ext uri="{FF2B5EF4-FFF2-40B4-BE49-F238E27FC236}">
                <a16:creationId xmlns:a16="http://schemas.microsoft.com/office/drawing/2014/main" id="{701C3A30-F819-4A09-125A-84E9E4475191}"/>
              </a:ext>
            </a:extLst>
          </p:cNvPr>
          <p:cNvPicPr>
            <a:picLocks noChangeAspect="1"/>
          </p:cNvPicPr>
          <p:nvPr/>
        </p:nvPicPr>
        <p:blipFill rotWithShape="1">
          <a:blip r:embed="rId2">
            <a:extLst>
              <a:ext uri="{28A0092B-C50C-407E-A947-70E740481C1C}">
                <a14:useLocalDpi xmlns:a14="http://schemas.microsoft.com/office/drawing/2010/main" val="0"/>
              </a:ext>
            </a:extLst>
          </a:blip>
          <a:srcRect t="10206"/>
          <a:stretch/>
        </p:blipFill>
        <p:spPr>
          <a:xfrm>
            <a:off x="478293" y="1466995"/>
            <a:ext cx="3735867" cy="5030081"/>
          </a:xfrm>
          <a:prstGeom prst="rect">
            <a:avLst/>
          </a:prstGeom>
        </p:spPr>
      </p:pic>
      <p:sp>
        <p:nvSpPr>
          <p:cNvPr id="3" name="Text Placeholder 2">
            <a:extLst>
              <a:ext uri="{FF2B5EF4-FFF2-40B4-BE49-F238E27FC236}">
                <a16:creationId xmlns:a16="http://schemas.microsoft.com/office/drawing/2014/main" id="{836CBB0D-0622-6115-A8E4-A37DD9326456}"/>
              </a:ext>
            </a:extLst>
          </p:cNvPr>
          <p:cNvSpPr>
            <a:spLocks noGrp="1"/>
          </p:cNvSpPr>
          <p:nvPr>
            <p:ph type="body" sz="quarter" idx="13"/>
          </p:nvPr>
        </p:nvSpPr>
        <p:spPr>
          <a:xfrm>
            <a:off x="4730965" y="1777800"/>
            <a:ext cx="6676569" cy="4229100"/>
          </a:xfrm>
        </p:spPr>
        <p:txBody>
          <a:bodyPr>
            <a:normAutofit lnSpcReduction="10000"/>
          </a:bodyPr>
          <a:lstStyle/>
          <a:p>
            <a:pPr marL="457200" marR="0" lvl="0" indent="-342900" algn="l" defTabSz="914400" rtl="0" eaLnBrk="1" fontAlgn="auto" latinLnBrk="0" hangingPunct="1">
              <a:lnSpc>
                <a:spcPct val="90000"/>
              </a:lnSpc>
              <a:spcBef>
                <a:spcPts val="0"/>
              </a:spcBef>
              <a:spcAft>
                <a:spcPts val="600"/>
              </a:spcAft>
              <a:buClr>
                <a:srgbClr val="000000"/>
              </a:buClr>
              <a:buSzPts val="2800"/>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Calibri"/>
              </a:rPr>
              <a:t>Some people prefer person-first language – “person with a disability" – and others prefer identity-first language – “disabled person” </a:t>
            </a:r>
          </a:p>
          <a:p>
            <a:pPr marL="457200" marR="0" lvl="0" indent="-342900" algn="l" defTabSz="914400" rtl="0" eaLnBrk="1" fontAlgn="auto" latinLnBrk="0" hangingPunct="1">
              <a:lnSpc>
                <a:spcPct val="90000"/>
              </a:lnSpc>
              <a:spcBef>
                <a:spcPts val="0"/>
              </a:spcBef>
              <a:spcAft>
                <a:spcPts val="600"/>
              </a:spcAft>
              <a:buClr>
                <a:srgbClr val="000000"/>
              </a:buClr>
              <a:buSzPts val="2800"/>
              <a:buFont typeface="Arial"/>
              <a:buChar char="•"/>
              <a:tabLst/>
              <a:defRPr/>
            </a:pPr>
            <a:r>
              <a:rPr kumimoji="0" lang="en-US" sz="2800" b="0"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Calibri"/>
              </a:rPr>
              <a:t>Avoid outdated terms like “handicapped,” “crippled” or the “R” word</a:t>
            </a:r>
          </a:p>
          <a:p>
            <a:pPr marL="457200" marR="0" lvl="0" indent="-342900" algn="l" defTabSz="914400" rtl="0" eaLnBrk="1" fontAlgn="auto" latinLnBrk="0" hangingPunct="1">
              <a:lnSpc>
                <a:spcPct val="90000"/>
              </a:lnSpc>
              <a:spcBef>
                <a:spcPts val="0"/>
              </a:spcBef>
              <a:spcAft>
                <a:spcPts val="600"/>
              </a:spcAft>
              <a:buClr>
                <a:srgbClr val="000000"/>
              </a:buClr>
              <a:buSzPts val="2800"/>
              <a:buFont typeface="Arial"/>
              <a:buChar char="•"/>
              <a:tabLst/>
              <a:defRPr/>
            </a:pPr>
            <a:r>
              <a:rPr kumimoji="0" lang="en-US" sz="2800" b="0"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Calibri"/>
              </a:rPr>
              <a:t>Ask the person what language they prefer and respect their preference </a:t>
            </a:r>
          </a:p>
          <a:p>
            <a:pPr marL="457200" marR="0" lvl="0" indent="-342900" algn="l" defTabSz="914400" rtl="0" eaLnBrk="1" fontAlgn="auto" latinLnBrk="0" hangingPunct="1">
              <a:lnSpc>
                <a:spcPct val="90000"/>
              </a:lnSpc>
              <a:spcBef>
                <a:spcPts val="0"/>
              </a:spcBef>
              <a:spcAft>
                <a:spcPts val="600"/>
              </a:spcAft>
              <a:buClr>
                <a:srgbClr val="000000"/>
              </a:buClr>
              <a:buSzPts val="2800"/>
              <a:buFont typeface="Arial"/>
              <a:buChar char="•"/>
              <a:tabLst/>
              <a:defRPr/>
            </a:pPr>
            <a:r>
              <a:rPr kumimoji="0" lang="en-US" sz="2800" b="0"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Calibri"/>
              </a:rPr>
              <a:t>Just remember: </a:t>
            </a:r>
            <a:r>
              <a:rPr kumimoji="0" lang="en-US" sz="2800" b="1" i="0" u="none" strike="noStrike" kern="0" cap="none" spc="0" normalizeH="0" baseline="0" noProof="0" dirty="0">
                <a:ln>
                  <a:noFill/>
                </a:ln>
                <a:solidFill>
                  <a:srgbClr val="000000"/>
                </a:solidFill>
                <a:effectLst/>
                <a:highlight>
                  <a:srgbClr val="00FF00"/>
                </a:highlight>
                <a:uLnTx/>
                <a:uFillTx/>
                <a:latin typeface="Tahoma" panose="020B0604030504040204" pitchFamily="34" charset="0"/>
                <a:ea typeface="Tahoma" panose="020B0604030504040204" pitchFamily="34" charset="0"/>
                <a:cs typeface="Tahoma" panose="020B0604030504040204" pitchFamily="34" charset="0"/>
                <a:sym typeface="Calibri"/>
              </a:rPr>
              <a:t>A-T-P!</a:t>
            </a:r>
            <a:r>
              <a:rPr kumimoji="0" lang="en-US" sz="2800" b="0"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Calibri"/>
              </a:rPr>
              <a:t> Ask the Person!</a:t>
            </a:r>
          </a:p>
          <a:p>
            <a:endParaRPr lang="en-US" dirty="0"/>
          </a:p>
        </p:txBody>
      </p:sp>
    </p:spTree>
    <p:extLst>
      <p:ext uri="{BB962C8B-B14F-4D97-AF65-F5344CB8AC3E}">
        <p14:creationId xmlns:p14="http://schemas.microsoft.com/office/powerpoint/2010/main" val="8531713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656FDC-24A3-44BB-8520-D1BA527B51B4}"/>
              </a:ext>
            </a:extLst>
          </p:cNvPr>
          <p:cNvSpPr>
            <a:spLocks noGrp="1"/>
          </p:cNvSpPr>
          <p:nvPr>
            <p:ph type="title"/>
          </p:nvPr>
        </p:nvSpPr>
        <p:spPr/>
        <p:txBody>
          <a:bodyPr>
            <a:normAutofit/>
          </a:bodyPr>
          <a:lstStyle/>
          <a:p>
            <a:r>
              <a:rPr lang="en-US" sz="3200" b="1" dirty="0">
                <a:latin typeface="Tahoma" panose="020B0604030504040204" pitchFamily="34" charset="0"/>
                <a:ea typeface="Tahoma" panose="020B0604030504040204" pitchFamily="34" charset="0"/>
                <a:cs typeface="Tahoma" panose="020B0604030504040204" pitchFamily="34" charset="0"/>
              </a:rPr>
              <a:t>Continue Your Disability Inclusion Journey </a:t>
            </a:r>
          </a:p>
        </p:txBody>
      </p:sp>
      <p:pic>
        <p:nvPicPr>
          <p:cNvPr id="6" name="Picture 5" descr="screenshot of RespectAbility resources website with links to past webinars and training and consulting bureau">
            <a:extLst>
              <a:ext uri="{FF2B5EF4-FFF2-40B4-BE49-F238E27FC236}">
                <a16:creationId xmlns:a16="http://schemas.microsoft.com/office/drawing/2014/main" id="{8AD2385F-7BDB-E2A5-662E-80EE5CD04D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117" y="1794193"/>
            <a:ext cx="5243102" cy="2697480"/>
          </a:xfrm>
          <a:prstGeom prst="rect">
            <a:avLst/>
          </a:prstGeom>
          <a:ln w="38100">
            <a:solidFill>
              <a:schemeClr val="tx1"/>
            </a:solidFill>
          </a:ln>
        </p:spPr>
      </p:pic>
      <p:sp>
        <p:nvSpPr>
          <p:cNvPr id="7" name="TextBox 6">
            <a:extLst>
              <a:ext uri="{FF2B5EF4-FFF2-40B4-BE49-F238E27FC236}">
                <a16:creationId xmlns:a16="http://schemas.microsoft.com/office/drawing/2014/main" id="{98BBEE36-AF73-48A2-DCA9-8819A23B133F}"/>
              </a:ext>
            </a:extLst>
          </p:cNvPr>
          <p:cNvSpPr txBox="1"/>
          <p:nvPr/>
        </p:nvSpPr>
        <p:spPr>
          <a:xfrm>
            <a:off x="472117" y="4800391"/>
            <a:ext cx="540000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Free resources and past webinar recordings available at </a:t>
            </a:r>
            <a:r>
              <a:rPr kumimoji="0" lang="en-US" sz="2400" b="0" i="0" u="none" strike="noStrike" kern="120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hlinkClick r:id="rId3"/>
              </a:rPr>
              <a:t>www.RespectAbility.org</a:t>
            </a:r>
            <a:r>
              <a:rPr kumimoji="0" lang="en-US"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hlinkClick r:id="rId3"/>
              </a:rPr>
              <a:t>/Resources</a:t>
            </a:r>
            <a:endParaRPr kumimoji="0" lang="en-US"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050" name="Picture 2" descr="Headshots of eight diverse people with disabilities. logo for Disability Training &amp; Consulting bureau. Text: &quot;Nothing Without Us.&quot;">
            <a:extLst>
              <a:ext uri="{FF2B5EF4-FFF2-40B4-BE49-F238E27FC236}">
                <a16:creationId xmlns:a16="http://schemas.microsoft.com/office/drawing/2014/main" id="{4FAE36DB-5C19-84C0-ABF3-3BE79643A1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6427" y="1792930"/>
            <a:ext cx="5400009" cy="270000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715113A-51B8-470E-BB90-801D1023F350}"/>
              </a:ext>
            </a:extLst>
          </p:cNvPr>
          <p:cNvSpPr txBox="1"/>
          <p:nvPr/>
        </p:nvSpPr>
        <p:spPr>
          <a:xfrm>
            <a:off x="6436427" y="4816346"/>
            <a:ext cx="540000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Want to customize a training for your team? </a:t>
            </a:r>
            <a:r>
              <a:rPr kumimoji="0" lang="en-US"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Email </a:t>
            </a:r>
            <a:r>
              <a:rPr kumimoji="0" lang="en-US"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hlinkClick r:id="rId5"/>
              </a:rPr>
              <a:t>JakeS@RespectAbility.org</a:t>
            </a:r>
            <a:r>
              <a:rPr kumimoji="0" lang="en-US"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for more information.</a:t>
            </a:r>
          </a:p>
        </p:txBody>
      </p:sp>
    </p:spTree>
    <p:extLst>
      <p:ext uri="{BB962C8B-B14F-4D97-AF65-F5344CB8AC3E}">
        <p14:creationId xmlns:p14="http://schemas.microsoft.com/office/powerpoint/2010/main" val="4839419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For More Information</a:t>
            </a:r>
          </a:p>
        </p:txBody>
      </p:sp>
      <p:sp>
        <p:nvSpPr>
          <p:cNvPr id="5" name="Text Placeholder 4"/>
          <p:cNvSpPr>
            <a:spLocks noGrp="1"/>
          </p:cNvSpPr>
          <p:nvPr>
            <p:ph type="body" sz="quarter" idx="14"/>
          </p:nvPr>
        </p:nvSpPr>
        <p:spPr>
          <a:xfrm>
            <a:off x="4521200" y="4021727"/>
            <a:ext cx="7294563" cy="2588169"/>
          </a:xfrm>
        </p:spPr>
        <p:txBody>
          <a:bodyPr>
            <a:normAutofit/>
          </a:bodyPr>
          <a:lstStyle/>
          <a:p>
            <a:r>
              <a:rPr kumimoji="0" lang="en-US" sz="24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Graciano Petersen</a:t>
            </a:r>
            <a:r>
              <a:rPr kumimoji="0" lang="en-US" sz="240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Vice President, </a:t>
            </a:r>
            <a:r>
              <a:rPr kumimoji="0" lang="en-US" sz="240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Talent, Culture and </a:t>
            </a: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Lear</a:t>
            </a:r>
            <a:r>
              <a:rPr kumimoji="0" lang="en-US" sz="2400" i="0" u="none" strike="noStrike" kern="120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ning</a:t>
            </a:r>
            <a:r>
              <a:rPr kumimoji="0" lang="en-US" sz="240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RespectAbility: </a:t>
            </a:r>
            <a:r>
              <a:rPr kumimoji="0" lang="en-US" sz="240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hlinkClick r:id="rId3"/>
              </a:rPr>
              <a:t>GracianoP@RespectAbility.org</a:t>
            </a:r>
            <a:r>
              <a:rPr kumimoji="0" lang="en-US" sz="240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endParaRPr lang="en-US" dirty="0">
              <a:latin typeface="Tahoma" panose="020B0604030504040204" pitchFamily="34" charset="0"/>
              <a:ea typeface="Tahoma" panose="020B0604030504040204" pitchFamily="34" charset="0"/>
              <a:cs typeface="Tahoma" panose="020B0604030504040204" pitchFamily="34" charset="0"/>
              <a:sym typeface="Libre Baskerville" panose="02000000000000000000"/>
            </a:endParaRPr>
          </a:p>
          <a:p>
            <a:endParaRPr lang="en-US" dirty="0">
              <a:latin typeface="Tahoma" panose="020B0604030504040204" pitchFamily="34" charset="0"/>
              <a:ea typeface="Tahoma" panose="020B0604030504040204" pitchFamily="34" charset="0"/>
              <a:cs typeface="Tahoma" panose="020B0604030504040204" pitchFamily="34" charset="0"/>
              <a:sym typeface="Libre Baskerville" panose="02000000000000000000"/>
            </a:endParaRPr>
          </a:p>
          <a:p>
            <a:r>
              <a:rPr lang="en-US" b="1" dirty="0">
                <a:latin typeface="Tahoma" panose="020B0604030504040204" pitchFamily="34" charset="0"/>
                <a:ea typeface="Tahoma" panose="020B0604030504040204" pitchFamily="34" charset="0"/>
                <a:cs typeface="Tahoma" panose="020B0604030504040204" pitchFamily="34" charset="0"/>
                <a:sym typeface="Libre Baskerville" panose="02000000000000000000"/>
              </a:rPr>
              <a:t>Jake Stimell</a:t>
            </a:r>
            <a:r>
              <a:rPr lang="en-US" dirty="0">
                <a:latin typeface="Tahoma" panose="020B0604030504040204" pitchFamily="34" charset="0"/>
                <a:ea typeface="Tahoma" panose="020B0604030504040204" pitchFamily="34" charset="0"/>
                <a:cs typeface="Tahoma" panose="020B0604030504040204" pitchFamily="34" charset="0"/>
                <a:sym typeface="Libre Baskerville" panose="02000000000000000000"/>
              </a:rPr>
              <a:t>, Senior Associate, Training &amp; Learning: </a:t>
            </a:r>
            <a:r>
              <a:rPr lang="en-US" dirty="0">
                <a:latin typeface="Tahoma" panose="020B0604030504040204" pitchFamily="34" charset="0"/>
                <a:ea typeface="Tahoma" panose="020B0604030504040204" pitchFamily="34" charset="0"/>
                <a:cs typeface="Tahoma" panose="020B0604030504040204" pitchFamily="34" charset="0"/>
                <a:sym typeface="Libre Baskerville" panose="02000000000000000000"/>
                <a:hlinkClick r:id="rId4"/>
              </a:rPr>
              <a:t>JakeS@RespectAbility.org</a:t>
            </a:r>
            <a:endParaRPr lang="en-US" dirty="0">
              <a:latin typeface="Tahoma" panose="020B0604030504040204" pitchFamily="34" charset="0"/>
              <a:ea typeface="Tahoma" panose="020B0604030504040204" pitchFamily="34" charset="0"/>
              <a:cs typeface="Tahoma" panose="020B0604030504040204" pitchFamily="34" charset="0"/>
              <a:sym typeface="Libre Baskerville" panose="02000000000000000000"/>
            </a:endParaRPr>
          </a:p>
          <a:p>
            <a:endParaRPr lang="en-US" dirty="0">
              <a:sym typeface="Libre Baskerville" panose="02000000000000000000"/>
            </a:endParaRPr>
          </a:p>
        </p:txBody>
      </p:sp>
      <p:pic>
        <p:nvPicPr>
          <p:cNvPr id="14" name="Picture Placeholder 13" descr="Three photos of people with disabilities at work and at events">
            <a:extLst>
              <a:ext uri="{FF2B5EF4-FFF2-40B4-BE49-F238E27FC236}">
                <a16:creationId xmlns:a16="http://schemas.microsoft.com/office/drawing/2014/main" id="{E148D850-FF7A-712B-0089-21EAF90A9909}"/>
              </a:ext>
            </a:extLst>
          </p:cNvPr>
          <p:cNvPicPr>
            <a:picLocks noGrp="1" noChangeAspect="1"/>
          </p:cNvPicPr>
          <p:nvPr>
            <p:ph type="pic" sz="quarter" idx="15"/>
          </p:nvPr>
        </p:nvPicPr>
        <p:blipFill rotWithShape="1">
          <a:blip r:embed="rId5">
            <a:extLst>
              <a:ext uri="{28A0092B-C50C-407E-A947-70E740481C1C}">
                <a14:useLocalDpi xmlns:a14="http://schemas.microsoft.com/office/drawing/2010/main" val="0"/>
              </a:ext>
            </a:extLst>
          </a:blip>
          <a:srcRect t="27931" b="27931"/>
          <a:stretch/>
        </p:blipFill>
        <p:spPr>
          <a:xfrm>
            <a:off x="-161109" y="28249"/>
            <a:ext cx="12514217" cy="310694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365DD-0BB2-D801-F511-75B1BAA32614}"/>
              </a:ext>
            </a:extLst>
          </p:cNvPr>
          <p:cNvSpPr>
            <a:spLocks noGrp="1"/>
          </p:cNvSpPr>
          <p:nvPr>
            <p:ph type="title"/>
          </p:nvPr>
        </p:nvSpPr>
        <p:spPr/>
        <p:txBody>
          <a:bodyPr>
            <a:normAutofit/>
          </a:bodyPr>
          <a:lstStyle/>
          <a:p>
            <a:r>
              <a:rPr lang="en-US" sz="3200" dirty="0">
                <a:latin typeface="Tahoma" panose="020B0604030504040204" pitchFamily="34" charset="0"/>
                <a:ea typeface="Tahoma" panose="020B0604030504040204" pitchFamily="34" charset="0"/>
                <a:cs typeface="Tahoma" panose="020B0604030504040204" pitchFamily="34" charset="0"/>
              </a:rPr>
              <a:t>Today’s Learning Objectives</a:t>
            </a:r>
          </a:p>
        </p:txBody>
      </p:sp>
      <p:sp>
        <p:nvSpPr>
          <p:cNvPr id="3" name="Text Placeholder 2">
            <a:extLst>
              <a:ext uri="{FF2B5EF4-FFF2-40B4-BE49-F238E27FC236}">
                <a16:creationId xmlns:a16="http://schemas.microsoft.com/office/drawing/2014/main" id="{8248E5D3-8EBF-7F86-A12A-284729C77709}"/>
              </a:ext>
            </a:extLst>
          </p:cNvPr>
          <p:cNvSpPr>
            <a:spLocks noGrp="1"/>
          </p:cNvSpPr>
          <p:nvPr>
            <p:ph type="body" sz="quarter" idx="13"/>
          </p:nvPr>
        </p:nvSpPr>
        <p:spPr>
          <a:xfrm>
            <a:off x="551702" y="1563077"/>
            <a:ext cx="11640298" cy="5153491"/>
          </a:xfrm>
        </p:spPr>
        <p:txBody>
          <a:bodyPr vert="horz" lIns="91440" tIns="45720" rIns="91440" bIns="45720" rtlCol="0" anchor="t">
            <a:normAutofit fontScale="92500"/>
          </a:bodyPr>
          <a:lstStyle/>
          <a:p>
            <a:pPr marL="0" indent="0">
              <a:buNone/>
            </a:pPr>
            <a:r>
              <a:rPr lang="en-US" sz="3200" b="1" dirty="0">
                <a:latin typeface="Tahoma" panose="020B0604030504040204" pitchFamily="34" charset="0"/>
                <a:ea typeface="Tahoma" panose="020B0604030504040204" pitchFamily="34" charset="0"/>
                <a:cs typeface="Tahoma" panose="020B0604030504040204" pitchFamily="34" charset="0"/>
              </a:rPr>
              <a:t>By the end of the session, attendees will be able to:</a:t>
            </a:r>
          </a:p>
          <a:p>
            <a:pPr marL="342900" marR="0" lvl="0" indent="-342900">
              <a:lnSpc>
                <a:spcPct val="107000"/>
              </a:lnSpc>
              <a:spcBef>
                <a:spcPts val="0"/>
              </a:spcBef>
              <a:spcAft>
                <a:spcPts val="0"/>
              </a:spcAft>
              <a:buFont typeface="+mj-lt"/>
              <a:buAutoNum type="arabicPeriod"/>
            </a:pPr>
            <a:r>
              <a:rPr lang="en-US" sz="2800" kern="100" dirty="0">
                <a:effectLst/>
                <a:latin typeface="Tahoma" panose="020B0604030504040204" pitchFamily="34" charset="0"/>
                <a:ea typeface="Century Gothic" panose="020B0502020202020204" pitchFamily="34" charset="0"/>
                <a:cs typeface="Times New Roman" panose="02020603050405020304" pitchFamily="18" charset="0"/>
              </a:rPr>
              <a:t>Identify 3 action steps they can take to foster inclusive employee development and advancement opportunities   </a:t>
            </a:r>
          </a:p>
          <a:p>
            <a:pPr marL="342900" indent="-342900">
              <a:lnSpc>
                <a:spcPct val="107000"/>
              </a:lnSpc>
              <a:spcBef>
                <a:spcPts val="0"/>
              </a:spcBef>
              <a:buFont typeface="+mj-lt"/>
              <a:buAutoNum type="arabicPeriod"/>
            </a:pPr>
            <a:r>
              <a:rPr lang="en-US" sz="2800" kern="100" dirty="0">
                <a:effectLst/>
                <a:latin typeface="Tahoma" panose="020B0604030504040204" pitchFamily="34" charset="0"/>
                <a:ea typeface="Century Gothic" panose="020B0502020202020204" pitchFamily="34" charset="0"/>
                <a:cs typeface="Times New Roman" panose="02020603050405020304" pitchFamily="18" charset="0"/>
              </a:rPr>
              <a:t>Articulate the basics of reasonable accommodations processes for employees with disabilities</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800" kern="100" dirty="0">
                <a:effectLst/>
                <a:latin typeface="Tahoma" panose="020B0604030504040204" pitchFamily="34" charset="0"/>
                <a:ea typeface="Century Gothic" panose="020B0502020202020204" pitchFamily="34" charset="0"/>
                <a:cs typeface="Times New Roman" panose="02020603050405020304" pitchFamily="18" charset="0"/>
              </a:rPr>
              <a:t>Support implementation of disability inclusion efforts within organizations, offices, agencies, and/or firms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800" kern="100" dirty="0">
                <a:effectLst/>
                <a:latin typeface="Tahoma" panose="020B0604030504040204" pitchFamily="34" charset="0"/>
                <a:ea typeface="Century Gothic" panose="020B0502020202020204" pitchFamily="34" charset="0"/>
                <a:cs typeface="Times New Roman" panose="02020603050405020304" pitchFamily="18" charset="0"/>
              </a:rPr>
              <a:t>Highlight the importance of intentional and inclusive marketing and communications practices as part of a larger disability inclusion strategy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800" kern="100" dirty="0">
                <a:effectLst/>
                <a:latin typeface="Tahoma" panose="020B0604030504040204" pitchFamily="34" charset="0"/>
                <a:ea typeface="Century Gothic" panose="020B0502020202020204" pitchFamily="34" charset="0"/>
                <a:cs typeface="Times New Roman" panose="02020603050405020304" pitchFamily="18" charset="0"/>
              </a:rPr>
              <a:t>Name at least 3 resources that can support them in providing reasonable accommodations and fostering disability-inclusive cultures and workplaces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8327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3CD67-1D01-884B-8D7C-1FB15472A7CC}"/>
              </a:ext>
            </a:extLst>
          </p:cNvPr>
          <p:cNvSpPr>
            <a:spLocks noGrp="1"/>
          </p:cNvSpPr>
          <p:nvPr>
            <p:ph type="title"/>
          </p:nvPr>
        </p:nvSpPr>
        <p:spPr/>
        <p:txBody>
          <a:bodyPr>
            <a:noAutofit/>
          </a:bodyPr>
          <a:lstStyle/>
          <a:p>
            <a:r>
              <a:rPr lang="en-US" sz="4800" b="0" u="sng" dirty="0">
                <a:latin typeface="Tahoma" panose="020B0604030504040204" pitchFamily="34" charset="0"/>
                <a:ea typeface="Tahoma" panose="020B0604030504040204" pitchFamily="34" charset="0"/>
                <a:cs typeface="Tahoma" panose="020B0604030504040204" pitchFamily="34" charset="0"/>
              </a:rPr>
              <a:t>Share in the Chat</a:t>
            </a:r>
            <a:r>
              <a:rPr lang="en-US" sz="4800" b="0" dirty="0">
                <a:latin typeface="Tahoma" panose="020B0604030504040204" pitchFamily="34" charset="0"/>
                <a:ea typeface="Tahoma" panose="020B0604030504040204" pitchFamily="34" charset="0"/>
                <a:cs typeface="Tahoma" panose="020B0604030504040204" pitchFamily="34" charset="0"/>
              </a:rPr>
              <a:t>: </a:t>
            </a:r>
            <a:br>
              <a:rPr lang="en-US" sz="4800" b="0" dirty="0">
                <a:latin typeface="Tahoma" panose="020B0604030504040204" pitchFamily="34" charset="0"/>
                <a:ea typeface="Tahoma" panose="020B0604030504040204" pitchFamily="34" charset="0"/>
                <a:cs typeface="Tahoma" panose="020B0604030504040204" pitchFamily="34" charset="0"/>
              </a:rPr>
            </a:br>
            <a:r>
              <a:rPr lang="en-US" sz="4800" b="0" dirty="0">
                <a:latin typeface="Tahoma" panose="020B0604030504040204" pitchFamily="34" charset="0"/>
                <a:ea typeface="Tahoma" panose="020B0604030504040204" pitchFamily="34" charset="0"/>
                <a:cs typeface="Tahoma" panose="020B0604030504040204" pitchFamily="34" charset="0"/>
              </a:rPr>
              <a:t>How do you make a workplace </a:t>
            </a:r>
            <a:r>
              <a:rPr lang="en-US" sz="4800" dirty="0">
                <a:latin typeface="Tahoma" panose="020B0604030504040204" pitchFamily="34" charset="0"/>
                <a:ea typeface="Tahoma" panose="020B0604030504040204" pitchFamily="34" charset="0"/>
                <a:cs typeface="Tahoma" panose="020B0604030504040204" pitchFamily="34" charset="0"/>
              </a:rPr>
              <a:t>inclusive</a:t>
            </a:r>
            <a:r>
              <a:rPr lang="en-US" sz="4800" b="0" dirty="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168240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1F7E7-351A-DA8F-CC4F-4A0984D201E3}"/>
              </a:ext>
            </a:extLst>
          </p:cNvPr>
          <p:cNvSpPr>
            <a:spLocks noGrp="1"/>
          </p:cNvSpPr>
          <p:nvPr>
            <p:ph type="title"/>
          </p:nvPr>
        </p:nvSpPr>
        <p:spPr/>
        <p:txBody>
          <a:bodyPr>
            <a:normAutofit/>
          </a:bodyPr>
          <a:lstStyle/>
          <a:p>
            <a:r>
              <a:rPr lang="en-US" sz="3200" dirty="0">
                <a:latin typeface="Tahoma" panose="020B0604030504040204" pitchFamily="34" charset="0"/>
                <a:ea typeface="Tahoma" panose="020B0604030504040204" pitchFamily="34" charset="0"/>
                <a:cs typeface="Tahoma" panose="020B0604030504040204" pitchFamily="34" charset="0"/>
              </a:rPr>
              <a:t>Steps to Creating an Inclusive Workplace</a:t>
            </a:r>
          </a:p>
        </p:txBody>
      </p:sp>
      <p:pic>
        <p:nvPicPr>
          <p:cNvPr id="4" name="Google Shape;137;p18" descr="An Asian man who uses a wheelchair speaks with a coworker in an office environment">
            <a:extLst>
              <a:ext uri="{FF2B5EF4-FFF2-40B4-BE49-F238E27FC236}">
                <a16:creationId xmlns:a16="http://schemas.microsoft.com/office/drawing/2014/main" id="{90A4115F-2E97-DA8B-2CD9-6F474E5CB146}"/>
              </a:ext>
            </a:extLst>
          </p:cNvPr>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587120" y="2087481"/>
            <a:ext cx="3987799" cy="3045634"/>
          </a:xfrm>
          <a:prstGeom prst="rect">
            <a:avLst/>
          </a:prstGeom>
          <a:noFill/>
          <a:ln w="9525">
            <a:solidFill>
              <a:srgbClr val="F6CE4E"/>
            </a:solidFill>
          </a:ln>
        </p:spPr>
      </p:pic>
      <p:sp>
        <p:nvSpPr>
          <p:cNvPr id="3" name="Text Placeholder 2">
            <a:extLst>
              <a:ext uri="{FF2B5EF4-FFF2-40B4-BE49-F238E27FC236}">
                <a16:creationId xmlns:a16="http://schemas.microsoft.com/office/drawing/2014/main" id="{D4A1A7CB-B6F6-95D2-F535-C08903E6FB86}"/>
              </a:ext>
            </a:extLst>
          </p:cNvPr>
          <p:cNvSpPr>
            <a:spLocks noGrp="1"/>
          </p:cNvSpPr>
          <p:nvPr>
            <p:ph type="body" sz="quarter" idx="13"/>
          </p:nvPr>
        </p:nvSpPr>
        <p:spPr>
          <a:xfrm>
            <a:off x="4886259" y="1567543"/>
            <a:ext cx="6851455" cy="5070021"/>
          </a:xfrm>
        </p:spPr>
        <p:txBody>
          <a:bodyPr>
            <a:normAutofit fontScale="85000" lnSpcReduction="10000"/>
          </a:bodyPr>
          <a:lstStyle/>
          <a:p>
            <a:pPr marL="514350" indent="-514350">
              <a:buFont typeface="+mj-lt"/>
              <a:buAutoNum type="arabicPeriod"/>
            </a:pPr>
            <a:r>
              <a:rPr lang="en-US" dirty="0">
                <a:latin typeface="+mj-lt"/>
              </a:rPr>
              <a:t>Recruit candidates from a diverse pool, including candidates with disabilities</a:t>
            </a:r>
          </a:p>
          <a:p>
            <a:pPr marL="514350" indent="-514350">
              <a:buFont typeface="+mj-lt"/>
              <a:buAutoNum type="arabicPeriod"/>
            </a:pPr>
            <a:r>
              <a:rPr lang="en-US" dirty="0">
                <a:latin typeface="+mj-lt"/>
              </a:rPr>
              <a:t>Create a welcoming workplace where employees feel comfortable disclosing their disabilities and requesting accommodations </a:t>
            </a:r>
          </a:p>
          <a:p>
            <a:pPr marL="514350" indent="-514350">
              <a:buFont typeface="+mj-lt"/>
              <a:buAutoNum type="arabicPeriod"/>
            </a:pPr>
            <a:r>
              <a:rPr lang="en-US" dirty="0">
                <a:latin typeface="+mj-lt"/>
              </a:rPr>
              <a:t>Ensure that all events and social media posts are accessible and inclusive of people with disabilities, to attract diverse staff, board members and volunteers </a:t>
            </a:r>
          </a:p>
        </p:txBody>
      </p:sp>
    </p:spTree>
    <p:extLst>
      <p:ext uri="{BB962C8B-B14F-4D97-AF65-F5344CB8AC3E}">
        <p14:creationId xmlns:p14="http://schemas.microsoft.com/office/powerpoint/2010/main" val="984380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713144-8977-4659-ABEE-3038E395E86D}"/>
              </a:ext>
            </a:extLst>
          </p:cNvPr>
          <p:cNvSpPr>
            <a:spLocks noGrp="1"/>
          </p:cNvSpPr>
          <p:nvPr>
            <p:ph type="title"/>
          </p:nvPr>
        </p:nvSpPr>
        <p:spPr/>
        <p:txBody>
          <a:bodyPr>
            <a:noAutofit/>
          </a:bodyPr>
          <a:lstStyle/>
          <a:p>
            <a:r>
              <a:rPr lang="en-US" sz="3200" dirty="0">
                <a:latin typeface="Tahoma" panose="020B0604030504040204" pitchFamily="34" charset="0"/>
                <a:ea typeface="Tahoma" panose="020B0604030504040204" pitchFamily="34" charset="0"/>
                <a:cs typeface="Tahoma" panose="020B0604030504040204" pitchFamily="34" charset="0"/>
              </a:rPr>
              <a:t>Partner with and Learn from</a:t>
            </a:r>
            <a:r>
              <a:rPr lang="en-US" sz="3200" b="1" dirty="0">
                <a:effectLst/>
                <a:latin typeface="Tahoma" panose="020B0604030504040204" pitchFamily="34" charset="0"/>
                <a:ea typeface="Tahoma" panose="020B0604030504040204" pitchFamily="34" charset="0"/>
                <a:cs typeface="Tahoma" panose="020B0604030504040204" pitchFamily="34" charset="0"/>
              </a:rPr>
              <a:t> </a:t>
            </a:r>
            <a:r>
              <a:rPr lang="en-US" sz="3200" b="1" dirty="0">
                <a:latin typeface="Tahoma" panose="020B0604030504040204" pitchFamily="34" charset="0"/>
                <a:ea typeface="Tahoma" panose="020B0604030504040204" pitchFamily="34" charset="0"/>
                <a:cs typeface="Tahoma" panose="020B0604030504040204" pitchFamily="34" charset="0"/>
              </a:rPr>
              <a:t>G</a:t>
            </a:r>
            <a:r>
              <a:rPr lang="en-US" sz="3200" b="1" dirty="0">
                <a:effectLst/>
                <a:latin typeface="Tahoma" panose="020B0604030504040204" pitchFamily="34" charset="0"/>
                <a:ea typeface="Tahoma" panose="020B0604030504040204" pitchFamily="34" charset="0"/>
                <a:cs typeface="Tahoma" panose="020B0604030504040204" pitchFamily="34" charset="0"/>
              </a:rPr>
              <a:t>roups Led by </a:t>
            </a:r>
            <a:r>
              <a:rPr lang="en-US" sz="3200" b="1" dirty="0">
                <a:latin typeface="Tahoma" panose="020B0604030504040204" pitchFamily="34" charset="0"/>
                <a:ea typeface="Tahoma" panose="020B0604030504040204" pitchFamily="34" charset="0"/>
                <a:cs typeface="Tahoma" panose="020B0604030504040204" pitchFamily="34" charset="0"/>
              </a:rPr>
              <a:t>P</a:t>
            </a:r>
            <a:r>
              <a:rPr lang="en-US" sz="3200" b="1" dirty="0">
                <a:effectLst/>
                <a:latin typeface="Tahoma" panose="020B0604030504040204" pitchFamily="34" charset="0"/>
                <a:ea typeface="Tahoma" panose="020B0604030504040204" pitchFamily="34" charset="0"/>
                <a:cs typeface="Tahoma" panose="020B0604030504040204" pitchFamily="34" charset="0"/>
              </a:rPr>
              <a:t>eople with Disabilities</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
        <p:nvSpPr>
          <p:cNvPr id="4" name="Rectangle 3">
            <a:extLst>
              <a:ext uri="{FF2B5EF4-FFF2-40B4-BE49-F238E27FC236}">
                <a16:creationId xmlns:a16="http://schemas.microsoft.com/office/drawing/2014/main" id="{9D8CF44F-EFAE-B849-BC86-21BC7A35284D}"/>
              </a:ext>
            </a:extLst>
          </p:cNvPr>
          <p:cNvSpPr/>
          <p:nvPr/>
        </p:nvSpPr>
        <p:spPr>
          <a:xfrm>
            <a:off x="502192" y="1810384"/>
            <a:ext cx="6289723" cy="3970318"/>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People with disabilities know what solutions work for them!</a:t>
            </a: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Now we must move toward a model that focuses on inclusivity, intersectionality, and eliminating the barriers created by societal choices</a:t>
            </a: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These solutions must be led by people with diverse identities, backgrounds, and disabilities</a:t>
            </a:r>
          </a:p>
        </p:txBody>
      </p:sp>
      <p:pic>
        <p:nvPicPr>
          <p:cNvPr id="5" name="Picture 4" descr="RespectAbility's department leaders pose for a photo in Los Angeles with the Hollywood sign in the distance">
            <a:extLst>
              <a:ext uri="{FF2B5EF4-FFF2-40B4-BE49-F238E27FC236}">
                <a16:creationId xmlns:a16="http://schemas.microsoft.com/office/drawing/2014/main" id="{BDDCCC74-807C-CF48-F3CE-E2D1D40718B9}"/>
              </a:ext>
            </a:extLst>
          </p:cNvPr>
          <p:cNvPicPr>
            <a:picLocks noChangeAspect="1"/>
          </p:cNvPicPr>
          <p:nvPr/>
        </p:nvPicPr>
        <p:blipFill>
          <a:blip r:embed="rId3"/>
          <a:stretch>
            <a:fillRect/>
          </a:stretch>
        </p:blipFill>
        <p:spPr>
          <a:xfrm>
            <a:off x="7044483" y="2265761"/>
            <a:ext cx="4645325" cy="3092031"/>
          </a:xfrm>
          <a:prstGeom prst="rect">
            <a:avLst/>
          </a:prstGeom>
        </p:spPr>
      </p:pic>
    </p:spTree>
    <p:extLst>
      <p:ext uri="{BB962C8B-B14F-4D97-AF65-F5344CB8AC3E}">
        <p14:creationId xmlns:p14="http://schemas.microsoft.com/office/powerpoint/2010/main" val="2477962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3CD67-1D01-884B-8D7C-1FB15472A7CC}"/>
              </a:ext>
            </a:extLst>
          </p:cNvPr>
          <p:cNvSpPr>
            <a:spLocks noGrp="1"/>
          </p:cNvSpPr>
          <p:nvPr>
            <p:ph type="title"/>
          </p:nvPr>
        </p:nvSpPr>
        <p:spPr/>
        <p:txBody>
          <a:bodyPr>
            <a:noAutofit/>
          </a:bodyPr>
          <a:lstStyle/>
          <a:p>
            <a:r>
              <a:rPr lang="en-US" sz="4800" dirty="0">
                <a:latin typeface="Tahoma" panose="020B0604030504040204" pitchFamily="34" charset="0"/>
                <a:ea typeface="Tahoma" panose="020B0604030504040204" pitchFamily="34" charset="0"/>
                <a:cs typeface="Tahoma" panose="020B0604030504040204" pitchFamily="34" charset="0"/>
              </a:rPr>
              <a:t>Tips for Organizations and Employers</a:t>
            </a:r>
          </a:p>
        </p:txBody>
      </p:sp>
    </p:spTree>
    <p:extLst>
      <p:ext uri="{BB962C8B-B14F-4D97-AF65-F5344CB8AC3E}">
        <p14:creationId xmlns:p14="http://schemas.microsoft.com/office/powerpoint/2010/main" val="2441991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BCAA22-BF8A-4659-A66D-1A711ADCFC9A}"/>
              </a:ext>
            </a:extLst>
          </p:cNvPr>
          <p:cNvSpPr>
            <a:spLocks noGrp="1"/>
          </p:cNvSpPr>
          <p:nvPr>
            <p:ph type="title"/>
          </p:nvPr>
        </p:nvSpPr>
        <p:spPr/>
        <p:txBody>
          <a:bodyPr>
            <a:noAutofit/>
          </a:bodyPr>
          <a:lstStyle/>
          <a:p>
            <a:pPr marL="0" marR="0" lvl="0" indent="0" defTabSz="457200" rtl="0" eaLnBrk="1" fontAlgn="auto" latinLnBrk="0" hangingPunct="1">
              <a:lnSpc>
                <a:spcPct val="100000"/>
              </a:lnSpc>
              <a:spcBef>
                <a:spcPts val="0"/>
              </a:spcBef>
              <a:spcAft>
                <a:spcPts val="0"/>
              </a:spcAft>
              <a:tabLst/>
              <a:defRPr/>
            </a:pPr>
            <a:r>
              <a:rPr lang="en-US" sz="3200" b="1" dirty="0">
                <a:solidFill>
                  <a:srgbClr val="201F1E"/>
                </a:solidFill>
                <a:effectLst/>
                <a:latin typeface="Tahoma" panose="020B0604030504040204" pitchFamily="34" charset="0"/>
                <a:ea typeface="Tahoma" panose="020B0604030504040204" pitchFamily="34" charset="0"/>
                <a:cs typeface="Tahoma" panose="020B0604030504040204" pitchFamily="34" charset="0"/>
              </a:rPr>
              <a:t>Be Transparent About Inclusion</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
        <p:nvSpPr>
          <p:cNvPr id="2" name="Text Placeholder 1">
            <a:extLst>
              <a:ext uri="{FF2B5EF4-FFF2-40B4-BE49-F238E27FC236}">
                <a16:creationId xmlns:a16="http://schemas.microsoft.com/office/drawing/2014/main" id="{E4F94368-5D63-457C-8655-F8574FB6EA14}"/>
              </a:ext>
            </a:extLst>
          </p:cNvPr>
          <p:cNvSpPr>
            <a:spLocks noGrp="1"/>
          </p:cNvSpPr>
          <p:nvPr>
            <p:ph type="body" sz="quarter" idx="13"/>
          </p:nvPr>
        </p:nvSpPr>
        <p:spPr>
          <a:xfrm>
            <a:off x="425449" y="1799510"/>
            <a:ext cx="5549900" cy="4229100"/>
          </a:xfrm>
        </p:spPr>
        <p:txBody>
          <a:bodyPr>
            <a:normAutofit/>
          </a:bodyPr>
          <a:lstStyle/>
          <a:p>
            <a:pPr marL="114300" indent="0">
              <a:buNone/>
            </a:pP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sym typeface="Libre Baskerville"/>
              </a:rPr>
              <a:t>The message that all people are of equal value and must be respected and treated fairly, must be communicated by the leadership of your organization. </a:t>
            </a:r>
          </a:p>
          <a:p>
            <a:pPr marL="114300" indent="0">
              <a:buNone/>
            </a:pPr>
            <a:endPar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sym typeface="Libre Baskerville"/>
            </a:endParaRPr>
          </a:p>
          <a:p>
            <a:pPr marL="114300" indent="0">
              <a:buNone/>
            </a:pP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sym typeface="Libre Baskerville"/>
              </a:rPr>
              <a:t>Attract clients with disabilities by making your efforts towards inclusion readily available and easy to access. </a:t>
            </a:r>
            <a:endParaRPr lang="en-US" sz="28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A former RespectAbility fellow on the set of RespectAbility's Black History Month PSA">
            <a:extLst>
              <a:ext uri="{FF2B5EF4-FFF2-40B4-BE49-F238E27FC236}">
                <a16:creationId xmlns:a16="http://schemas.microsoft.com/office/drawing/2014/main" id="{6E111B25-36D5-C962-A38A-4AD2C4B437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0980" y="1742359"/>
            <a:ext cx="5791203" cy="4343403"/>
          </a:xfrm>
          <a:prstGeom prst="rect">
            <a:avLst/>
          </a:prstGeom>
        </p:spPr>
      </p:pic>
    </p:spTree>
    <p:extLst>
      <p:ext uri="{BB962C8B-B14F-4D97-AF65-F5344CB8AC3E}">
        <p14:creationId xmlns:p14="http://schemas.microsoft.com/office/powerpoint/2010/main" val="34557093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290</TotalTime>
  <Words>2134</Words>
  <Application>Microsoft Macintosh PowerPoint</Application>
  <PresentationFormat>Widescreen</PresentationFormat>
  <Paragraphs>254</Paragraphs>
  <Slides>36</Slides>
  <Notes>27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36</vt:i4>
      </vt:variant>
    </vt:vector>
  </HeadingPairs>
  <TitlesOfParts>
    <vt:vector size="46" baseType="lpstr">
      <vt:lpstr>Aptos</vt:lpstr>
      <vt:lpstr>Arial</vt:lpstr>
      <vt:lpstr>Calibri</vt:lpstr>
      <vt:lpstr>Lato</vt:lpstr>
      <vt:lpstr>Libre Baskerville</vt:lpstr>
      <vt:lpstr>Symbol</vt:lpstr>
      <vt:lpstr>Tahoma</vt:lpstr>
      <vt:lpstr>Times New Roman</vt:lpstr>
      <vt:lpstr>Office Theme</vt:lpstr>
      <vt:lpstr>1_office theme</vt:lpstr>
      <vt:lpstr>Fostering Disability-Inclusive Cultures and Workplaces</vt:lpstr>
      <vt:lpstr>Today’s Facilitators</vt:lpstr>
      <vt:lpstr>Who We Are</vt:lpstr>
      <vt:lpstr>Today’s Learning Objectives</vt:lpstr>
      <vt:lpstr>Share in the Chat:  How do you make a workplace inclusive?</vt:lpstr>
      <vt:lpstr>Steps to Creating an Inclusive Workplace</vt:lpstr>
      <vt:lpstr>Partner with and Learn from Groups Led by People with Disabilities</vt:lpstr>
      <vt:lpstr>Tips for Organizations and Employers</vt:lpstr>
      <vt:lpstr>Be Transparent About Inclusion</vt:lpstr>
      <vt:lpstr>How Can Your Organization Address This?</vt:lpstr>
      <vt:lpstr>Set SMARTIE Disability Inclusion Goals</vt:lpstr>
      <vt:lpstr>Recruit Diverse Talent</vt:lpstr>
      <vt:lpstr>Benefits of Hiring People with Disabilities</vt:lpstr>
      <vt:lpstr>Recruit Talent  with Disabilities</vt:lpstr>
      <vt:lpstr>Resources Are Available To Teach You What You Don’t Know</vt:lpstr>
      <vt:lpstr>Disability Inclusion at Your Organization</vt:lpstr>
      <vt:lpstr>Lived Experience Makes for an Incredible Board!</vt:lpstr>
      <vt:lpstr>Representation at RespectAbility</vt:lpstr>
      <vt:lpstr>How to Recruit, Accommodate, and Retain Diverse Talent</vt:lpstr>
      <vt:lpstr>Create a Welcoming and Inclusive Culture</vt:lpstr>
      <vt:lpstr>Review Your DEIA Practices</vt:lpstr>
      <vt:lpstr>Support Diverse Candidates</vt:lpstr>
      <vt:lpstr>Create An Access and Communication Policy</vt:lpstr>
      <vt:lpstr>Title I of the Americans with Disabilities Act (ADA)</vt:lpstr>
      <vt:lpstr>Defining Disability</vt:lpstr>
      <vt:lpstr>Requesting Accommodations</vt:lpstr>
      <vt:lpstr>What Are Examples of Accommodations or Supports?</vt:lpstr>
      <vt:lpstr>Sample Accommodations Employees Should Know About</vt:lpstr>
      <vt:lpstr>Provide Reasonable Accommodations</vt:lpstr>
      <vt:lpstr>Share in the Chat:  How do employees request reasonable accommodations at your workplace?</vt:lpstr>
      <vt:lpstr>Inclusive and Accessible Marketing Practices</vt:lpstr>
      <vt:lpstr>Make It Accessible</vt:lpstr>
      <vt:lpstr>Website Accessibility</vt:lpstr>
      <vt:lpstr>Language Matters!</vt:lpstr>
      <vt:lpstr>Continue Your Disability Inclusion Journey </vt:lpstr>
      <vt:lpstr>For More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Steps to creating an Inclusive Workplace</dc:title>
  <dc:creator>Jake Stimell</dc:creator>
  <cp:lastModifiedBy>Eric Ascher</cp:lastModifiedBy>
  <cp:revision>61</cp:revision>
  <dcterms:created xsi:type="dcterms:W3CDTF">2024-03-01T16:18:47Z</dcterms:created>
  <dcterms:modified xsi:type="dcterms:W3CDTF">2024-04-24T15:25:18Z</dcterms:modified>
</cp:coreProperties>
</file>